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48" r:id="rId2"/>
    <p:sldMasterId id="2147483692" r:id="rId3"/>
    <p:sldMasterId id="2147483686" r:id="rId4"/>
  </p:sldMasterIdLst>
  <p:notesMasterIdLst>
    <p:notesMasterId r:id="rId34"/>
  </p:notesMasterIdLst>
  <p:handoutMasterIdLst>
    <p:handoutMasterId r:id="rId35"/>
  </p:handoutMasterIdLst>
  <p:sldIdLst>
    <p:sldId id="267" r:id="rId5"/>
    <p:sldId id="276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71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72" r:id="rId23"/>
    <p:sldId id="367" r:id="rId24"/>
    <p:sldId id="373" r:id="rId25"/>
    <p:sldId id="368" r:id="rId26"/>
    <p:sldId id="377" r:id="rId27"/>
    <p:sldId id="369" r:id="rId28"/>
    <p:sldId id="370" r:id="rId29"/>
    <p:sldId id="374" r:id="rId30"/>
    <p:sldId id="375" r:id="rId31"/>
    <p:sldId id="376" r:id="rId32"/>
    <p:sldId id="34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alSlides" id="{87926EB4-2710-3C4F-A525-830F0A38BE4F}">
          <p14:sldIdLst/>
        </p14:section>
        <p14:section name="TitleSlides" id="{DF7DAE8C-D765-C048-81CB-BD00870F8172}">
          <p14:sldIdLst>
            <p14:sldId id="267"/>
          </p14:sldIdLst>
        </p14:section>
        <p14:section name="CopySlides" id="{DBD1FFEB-2942-574B-93D7-A3B732E5D12E}">
          <p14:sldIdLst>
            <p14:sldId id="276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71"/>
            <p14:sldId id="360"/>
            <p14:sldId id="361"/>
            <p14:sldId id="362"/>
            <p14:sldId id="363"/>
            <p14:sldId id="364"/>
            <p14:sldId id="365"/>
            <p14:sldId id="366"/>
            <p14:sldId id="372"/>
            <p14:sldId id="367"/>
            <p14:sldId id="373"/>
            <p14:sldId id="368"/>
            <p14:sldId id="377"/>
            <p14:sldId id="369"/>
            <p14:sldId id="370"/>
            <p14:sldId id="374"/>
            <p14:sldId id="375"/>
            <p14:sldId id="376"/>
            <p14:sldId id="341"/>
          </p14:sldIdLst>
        </p14:section>
        <p14:section name="DividerSlides" id="{F7F7B4D4-5ADC-7F48-8584-B10E8134D2A9}">
          <p14:sldIdLst/>
        </p14:section>
        <p14:section name="SpecialtySlides" id="{70F1378B-D15C-CB4B-85F2-8927AB856D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92337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662" y="54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6EEFB-3087-4473-9CE2-5597BC65ADCA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AD457-687A-4A9E-9531-FE839CEC1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03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B99A4-0C17-6343-BF7B-7D4AA9B90E4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13AB4-CCEF-4E4B-9F9E-3B0A554C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7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6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95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75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43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8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8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62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77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58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43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05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5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0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74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04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6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1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7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0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3AB4-CCEF-4E4B-9F9E-3B0A554C4F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0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60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10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1612522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DOUBLE LINE</a:t>
            </a:r>
            <a:br>
              <a:rPr lang="en-US" dirty="0" smtClean="0"/>
            </a:br>
            <a:r>
              <a:rPr lang="en-US" dirty="0" smtClean="0"/>
              <a:t>SLIDE HEADLINE 44PT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67530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12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ide_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73291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3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3694875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31374" y="2141234"/>
            <a:ext cx="3717967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9218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10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73292"/>
            <a:ext cx="2355603" cy="348938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0126" y="2673292"/>
            <a:ext cx="2355603" cy="348938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077802" y="2673292"/>
            <a:ext cx="2355603" cy="348938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01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9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73292"/>
            <a:ext cx="7856463" cy="348938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5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31374" y="2141234"/>
            <a:ext cx="3717967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accent3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14" y="2141538"/>
            <a:ext cx="3647824" cy="402113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96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28221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859463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/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01675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1084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978302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76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57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33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55435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1612522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DOUBLE LINE</a:t>
            </a:r>
            <a:br>
              <a:rPr lang="en-US" dirty="0" smtClean="0"/>
            </a:br>
            <a:r>
              <a:rPr lang="en-US" dirty="0" smtClean="0"/>
              <a:t>SLIDE HEADLINE 44PT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54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6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2412580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55435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54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1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76942" y="2141234"/>
            <a:ext cx="3694875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619827" y="2141234"/>
            <a:ext cx="3694875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016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Slide_8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919866"/>
            <a:ext cx="3354009" cy="3242809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2739662"/>
            <a:ext cx="357210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56666" y="2919866"/>
            <a:ext cx="3354009" cy="3242809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7241" y="2739662"/>
            <a:ext cx="357210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15" y="2028604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7197" y="2028604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2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oldStatem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1880522"/>
            <a:ext cx="8034868" cy="1530335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QUOTE OR BOLD STRONG</a:t>
            </a:r>
            <a:br>
              <a:rPr lang="en-US" dirty="0" smtClean="0"/>
            </a:br>
            <a:r>
              <a:rPr lang="en-US" dirty="0" smtClean="0"/>
              <a:t>MESSAGE HERE 44PT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963" y="3883176"/>
            <a:ext cx="3983037" cy="1323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– stated 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08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_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1880522"/>
            <a:ext cx="8034868" cy="1530335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QUOTE OR BOLD STRONG</a:t>
            </a:r>
            <a:br>
              <a:rPr lang="en-US" dirty="0" smtClean="0"/>
            </a:br>
            <a:r>
              <a:rPr lang="en-US" dirty="0" smtClean="0"/>
              <a:t>MESSAGE HERE 44PT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963" y="3883176"/>
            <a:ext cx="3983037" cy="1323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i="1">
                <a:solidFill>
                  <a:srgbClr val="F5B94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– stated 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00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547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/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75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989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69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0275" y="5292343"/>
            <a:ext cx="1894608" cy="9396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84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2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9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714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pyS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97518" y="1880523"/>
            <a:ext cx="7735887" cy="0"/>
          </a:xfrm>
          <a:prstGeom prst="line">
            <a:avLst/>
          </a:prstGeom>
          <a:ln>
            <a:solidFill>
              <a:srgbClr val="F5B8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25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56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7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09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5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45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6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-15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0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7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43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Slide_7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_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4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2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1032" y="5611090"/>
            <a:ext cx="2514575" cy="5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0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Slid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DIVIDER SLIDE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9159" y="2074173"/>
            <a:ext cx="6924842" cy="47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2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lide_ForUseWith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97013" y="0"/>
            <a:ext cx="7646987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3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Slide_ForUseWith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63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elTheFl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636_NKU_VISID_powerpointMasterslides-1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08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The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-1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6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N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636_NKU_VISID_powerpointMasterslides-09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21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niteYour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636_NKU_VISID_powerpointMasterslides-08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52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2-0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7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52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19125" y="2660315"/>
            <a:ext cx="8137191" cy="387700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0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608817" y="2660315"/>
            <a:ext cx="4147499" cy="387700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745807"/>
          </a:xfrm>
          <a:prstGeom prst="rect">
            <a:avLst/>
          </a:prstGeom>
        </p:spPr>
        <p:txBody>
          <a:bodyPr/>
          <a:lstStyle>
            <a:lvl1pPr algn="l">
              <a:defRPr b="1" baseline="0"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HEADLINE 44PT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8630" y="171719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Slide subhead 30pt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2673291"/>
            <a:ext cx="3821269" cy="3864033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accent6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accent3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473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7704" y="2519948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704" y="4191217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66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oldStatem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1880522"/>
            <a:ext cx="8034868" cy="1530335"/>
          </a:xfrm>
          <a:prstGeom prst="rect">
            <a:avLst/>
          </a:prstGeom>
        </p:spPr>
        <p:txBody>
          <a:bodyPr/>
          <a:lstStyle>
            <a:lvl1pPr algn="l">
              <a:defRPr sz="6000" b="1" baseline="0">
                <a:latin typeface="Arial"/>
                <a:cs typeface="Arial"/>
              </a:defRPr>
            </a:lvl1pPr>
          </a:lstStyle>
          <a:p>
            <a:r>
              <a:rPr lang="en-US" dirty="0" smtClean="0"/>
              <a:t>THANK</a:t>
            </a:r>
            <a:br>
              <a:rPr lang="en-US" dirty="0" smtClean="0"/>
            </a:br>
            <a:r>
              <a:rPr lang="en-US" dirty="0" smtClean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97859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3695" y="1971833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99573" y="3646488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487" y="943429"/>
            <a:ext cx="3243285" cy="7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83695" y="1971833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99573" y="3646488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488" y="936717"/>
            <a:ext cx="1501245" cy="7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6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764" y="1616364"/>
            <a:ext cx="2476189" cy="5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7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4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 smtClean="0"/>
              <a:t>Subhead or date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5" y="1442025"/>
            <a:ext cx="1562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7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11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70" r:id="rId3"/>
    <p:sldLayoutId id="2147483671" r:id="rId4"/>
    <p:sldLayoutId id="2147483667" r:id="rId5"/>
    <p:sldLayoutId id="2147483668" r:id="rId6"/>
    <p:sldLayoutId id="2147483669" r:id="rId7"/>
    <p:sldLayoutId id="2147483672" r:id="rId8"/>
    <p:sldLayoutId id="2147483673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1" r:id="rId3"/>
    <p:sldLayoutId id="2147483652" r:id="rId4"/>
    <p:sldLayoutId id="2147483675" r:id="rId5"/>
    <p:sldLayoutId id="2147483677" r:id="rId6"/>
    <p:sldLayoutId id="2147483678" r:id="rId7"/>
    <p:sldLayoutId id="2147483708" r:id="rId8"/>
    <p:sldLayoutId id="2147483709" r:id="rId9"/>
    <p:sldLayoutId id="2147483650" r:id="rId10"/>
    <p:sldLayoutId id="2147483653" r:id="rId11"/>
    <p:sldLayoutId id="2147483654" r:id="rId12"/>
    <p:sldLayoutId id="2147483676" r:id="rId13"/>
    <p:sldLayoutId id="2147483656" r:id="rId14"/>
    <p:sldLayoutId id="2147483657" r:id="rId15"/>
    <p:sldLayoutId id="214748365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5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27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4" r:id="rId3"/>
    <p:sldLayoutId id="2147483696" r:id="rId4"/>
    <p:sldLayoutId id="2147483697" r:id="rId5"/>
    <p:sldLayoutId id="2147483698" r:id="rId6"/>
    <p:sldLayoutId id="2147483700" r:id="rId7"/>
    <p:sldLayoutId id="2147483704" r:id="rId8"/>
    <p:sldLayoutId id="2147483711" r:id="rId9"/>
    <p:sldLayoutId id="2147483701" r:id="rId10"/>
    <p:sldLayoutId id="21474837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689" r:id="rId3"/>
    <p:sldLayoutId id="2147483690" r:id="rId4"/>
    <p:sldLayoutId id="2147483703" r:id="rId5"/>
    <p:sldLayoutId id="2147483705" r:id="rId6"/>
    <p:sldLayoutId id="2147483706" r:id="rId7"/>
    <p:sldLayoutId id="2147483707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side.nku.edu/procurement/paymentworks.html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de.nku.edu/procurement/paymentworks.html" TargetMode="External"/><Relationship Id="rId2" Type="http://schemas.openxmlformats.org/officeDocument/2006/relationships/hyperlink" Target="mailto:PaymentWorksSupport@nku.edu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upport@paymentworks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PaymentWorks</a:t>
            </a:r>
            <a:br>
              <a:rPr lang="en-US" dirty="0" smtClean="0"/>
            </a:br>
            <a:r>
              <a:rPr lang="en-US" dirty="0" smtClean="0"/>
              <a:t> Vendor Onboarding Solution August 2020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Workshop &amp; Overview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766" y="1110834"/>
            <a:ext cx="3386357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96948"/>
            <a:ext cx="8099164" cy="1433475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Login To PaymnetWorks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/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Make sure the Vendor you need is not currently in SAP by Clicking Vendor Search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u="sng" dirty="0" smtClean="0">
                <a:solidFill>
                  <a:srgbClr val="000000"/>
                </a:solidFill>
              </a:rPr>
              <a:t/>
            </a:r>
            <a:br>
              <a:rPr lang="en-US" sz="2000" u="sng" dirty="0" smtClean="0">
                <a:solidFill>
                  <a:srgbClr val="000000"/>
                </a:solidFill>
              </a:rPr>
            </a:br>
            <a:endParaRPr lang="en-US" sz="2000" u="sng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098" name="Picture 2" descr="C:\Users\vasquezh1\AppData\Local\Temp\SNAGHTML4be8ea2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2" y="2673291"/>
            <a:ext cx="60864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393895"/>
            <a:ext cx="8099164" cy="1688123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Login To PaymentWorks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Login via Single Sign-On(SSO) screen with your NKU USER ID and Password (the same as you do for any NKU application)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5" y="2673291"/>
            <a:ext cx="6400799" cy="25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39152"/>
            <a:ext cx="8099164" cy="1758460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Arrive At PaymentWorks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The NKU user will arrive at the PaymentWorks home screen and select Vendor Master Updates tile </a:t>
            </a: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3076" name="Picture 4" descr="C:\Users\vasquezh1\AppData\Local\Temp\SNAGHTML4a281d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03" y="2532185"/>
            <a:ext cx="6499274" cy="29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54745"/>
            <a:ext cx="8099164" cy="181473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PaymentWorks Dashboard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>
                <a:solidFill>
                  <a:srgbClr val="000000"/>
                </a:solidFill>
              </a:rPr>
              <a:t/>
            </a:r>
            <a:br>
              <a:rPr lang="en-US" sz="2800" u="sng" dirty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Each NKU user has a PaymentWorks dashboard unique to their vendor requests</a:t>
            </a: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endParaRPr lang="en-US" sz="2800" u="sng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2" y="2475915"/>
            <a:ext cx="7596553" cy="40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54745"/>
            <a:ext cx="8099164" cy="1800663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Send Invitation to Vendor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The NKU user sends an invitation directly to a vendor via email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098" name="Picture 2" descr="C:\Users\vasquezh1\AppData\Local\Temp\SNAGHTML4a38bb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6" y="3068536"/>
            <a:ext cx="6076413" cy="37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142" y="2420917"/>
            <a:ext cx="4868388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54745"/>
            <a:ext cx="8099164" cy="1779315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Complete The Invitation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>
                <a:solidFill>
                  <a:srgbClr val="000000"/>
                </a:solidFill>
              </a:rPr>
              <a:t/>
            </a:r>
            <a:br>
              <a:rPr lang="en-US" sz="2800" u="sng" dirty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Complete the invitation to the vendor to become registered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5122" name="Picture 2" descr="C:\Users\vasquezh1\AppData\Local\Temp\SNAGHTML4a4566e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9981"/>
            <a:ext cx="7680130" cy="42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96948"/>
            <a:ext cx="8099164" cy="1603717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Vendor Receives Email Invitation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The vendor will receive the email invitation with a link to begin the registration process.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1" y="2363372"/>
            <a:ext cx="7557813" cy="44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40678"/>
            <a:ext cx="8099164" cy="1489746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Vendor Creates Account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Vendor will create an account through the link and follow the steps to register.  There is no charge to vendor register.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3074" name="Picture 2" descr="C:\Users\vasquezh1\AppData\Local\Temp\SNAGHTML4bd990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04049"/>
            <a:ext cx="7131490" cy="422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140678"/>
            <a:ext cx="8099164" cy="1489746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Vendor Completes Registration Process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Vendor completes the online application process. This is customized for all University vendor types.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5" y="2673291"/>
            <a:ext cx="7624689" cy="38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Vendor Completes Registration Process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98309" y="6612245"/>
            <a:ext cx="7866971" cy="3495145"/>
          </a:xfrm>
        </p:spPr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2052" name="Picture 4" descr="C:\Users\vasquezh1\AppData\Local\Temp\SNAGHTML4be0ba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" y="2559233"/>
            <a:ext cx="6872214" cy="36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New Process Drivers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Risk Concerns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Fraud, Risk Management 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Internal control requirements and audit requirements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Current paper-driven process is very inefficient manual entry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2000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98475"/>
            <a:ext cx="8099164" cy="1252024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NKU User Dashboard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The departmental user’s dashboard shows all their vendor invitations with status updates.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" name="Picture 2" descr="C:\Users\vasquezh1\AppData\Local\Temp\SNAGHTML4bd37c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2546251"/>
            <a:ext cx="8060786" cy="38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25084"/>
            <a:ext cx="8099164" cy="1405340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NKU User Tracking OnBoardings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NKU users can track the progress of the vendor onboarding status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942" y="2673291"/>
            <a:ext cx="7866971" cy="3896321"/>
          </a:xfrm>
        </p:spPr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2" y="1630424"/>
            <a:ext cx="6766394" cy="2786831"/>
          </a:xfrm>
          <a:prstGeom prst="rect">
            <a:avLst/>
          </a:prstGeom>
        </p:spPr>
      </p:pic>
      <p:pic>
        <p:nvPicPr>
          <p:cNvPr id="2050" name="Picture 2" descr="C:\Users\vasquezh1\AppData\Local\Temp\SNAGHTML4b02ab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1" y="4262512"/>
            <a:ext cx="6766394" cy="136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asquezh1\AppData\Local\Temp\SNAGHTML4b05678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" y="5530068"/>
            <a:ext cx="676639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53218"/>
            <a:ext cx="8099164" cy="1377205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Vendor Number Assigned Upon Completion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1800" b="0" dirty="0" smtClean="0">
                <a:solidFill>
                  <a:srgbClr val="000000"/>
                </a:solidFill>
              </a:rPr>
              <a:t>When the vendor is fully onboarded, the University vendor number will appear  under the </a:t>
            </a:r>
            <a:r>
              <a:rPr lang="en-US" sz="1800" dirty="0" smtClean="0">
                <a:solidFill>
                  <a:srgbClr val="000000"/>
                </a:solidFill>
              </a:rPr>
              <a:t>NEW VENDOR REGISTRATION </a:t>
            </a:r>
            <a:r>
              <a:rPr lang="en-US" sz="1800" b="0" dirty="0" smtClean="0">
                <a:solidFill>
                  <a:srgbClr val="000000"/>
                </a:solidFill>
              </a:rPr>
              <a:t>column. 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3076" name="Picture 4" descr="C:\Users\vasquezh1\AppData\Local\Temp\SNAGHTML4b18e4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" y="2506173"/>
            <a:ext cx="7958653" cy="32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53218"/>
            <a:ext cx="8099164" cy="1856936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Vendor Number Assigned Upon </a:t>
            </a:r>
            <a:r>
              <a:rPr lang="en-US" sz="2800" u="sng" dirty="0" smtClean="0">
                <a:solidFill>
                  <a:srgbClr val="000000"/>
                </a:solidFill>
              </a:rPr>
              <a:t>Completion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 smtClean="0">
                <a:solidFill>
                  <a:srgbClr val="000000"/>
                </a:solidFill>
              </a:rPr>
              <a:t/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18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a vendor number is created and the vendor is connected in Payment Works, the initiator (department) and the vendor will receive the confirmation below. </a:t>
            </a:r>
            <a:br>
              <a:rPr lang="en-US" sz="18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</a:rPr>
              <a:t> 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942" y="2673291"/>
            <a:ext cx="7866971" cy="368530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Example of email from PaymentWorks once vendor number is created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400" dirty="0" smtClean="0"/>
              <a:t>Pandora</a:t>
            </a:r>
            <a:r>
              <a:rPr lang="en-US" sz="1400" dirty="0"/>
              <a:t>, Inc. has completed the registration process and now is set up in the ERP system.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The following vendor number has been assigned:</a:t>
            </a:r>
            <a:br>
              <a:rPr lang="en-US" sz="1400" dirty="0"/>
            </a:br>
            <a:r>
              <a:rPr lang="en-US" sz="1400" dirty="0"/>
              <a:t>122472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Vendor connected:</a:t>
            </a:r>
            <a:br>
              <a:rPr lang="en-US" sz="1400" dirty="0"/>
            </a:br>
            <a:r>
              <a:rPr lang="en-US" sz="1400" dirty="0"/>
              <a:t>Company Legal Name - Pandora, Inc.</a:t>
            </a:r>
            <a:br>
              <a:rPr lang="en-US" sz="1400" dirty="0"/>
            </a:br>
            <a:r>
              <a:rPr lang="en-US" sz="1400" dirty="0"/>
              <a:t>Company DBA - Pandora, Inc.</a:t>
            </a:r>
            <a:br>
              <a:rPr lang="en-US" sz="1400" dirty="0"/>
            </a:br>
            <a:r>
              <a:rPr lang="en-US" sz="1400" dirty="0"/>
              <a:t>Registration Submitted By - Mary Brown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For more information about this or other invitations in PaymentWorks, please go to the "</a:t>
            </a:r>
            <a:r>
              <a:rPr lang="en-US" sz="1400" dirty="0" err="1"/>
              <a:t>Onboardings</a:t>
            </a:r>
            <a:r>
              <a:rPr lang="en-US" sz="1400" dirty="0"/>
              <a:t>" page in PaymentWorks.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Best regards,</a:t>
            </a:r>
            <a:br>
              <a:rPr lang="en-US" sz="1400" dirty="0"/>
            </a:br>
            <a:r>
              <a:rPr lang="en-US" sz="1400" dirty="0"/>
              <a:t>PaymentWorks Support</a:t>
            </a:r>
            <a:br>
              <a:rPr lang="en-US" sz="1400" dirty="0"/>
            </a:b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4033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20056"/>
            <a:ext cx="8099164" cy="1410368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Utilizing Your Dashboard</a:t>
            </a:r>
            <a:br>
              <a:rPr lang="en-US" sz="2800" u="sng" dirty="0" smtClean="0">
                <a:solidFill>
                  <a:srgbClr val="000000"/>
                </a:solidFill>
              </a:rPr>
            </a:br>
            <a:r>
              <a:rPr lang="en-US" sz="2800" u="sng" dirty="0">
                <a:solidFill>
                  <a:srgbClr val="000000"/>
                </a:solidFill>
              </a:rPr>
              <a:t/>
            </a:r>
            <a:br>
              <a:rPr lang="en-US" sz="2800" u="sng" dirty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If you see a vendor has not completed the registration, you can resend the invitation if desired.  PaymentWorks also sends reminders to vendors automatically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4098" name="Picture 2" descr="C:\Users\vasquezh1\AppData\Local\Temp\SNAGHTML4b2234e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08860"/>
            <a:ext cx="8288338" cy="17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squezh1\AppData\Local\Temp\SNAGHTML4b24671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07766"/>
            <a:ext cx="8158431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2" y="295422"/>
            <a:ext cx="7772400" cy="1585102"/>
          </a:xfrm>
        </p:spPr>
        <p:txBody>
          <a:bodyPr/>
          <a:lstStyle/>
          <a:p>
            <a:r>
              <a:rPr lang="en-US" sz="2400" u="sng" dirty="0" smtClean="0">
                <a:solidFill>
                  <a:srgbClr val="000000"/>
                </a:solidFill>
              </a:rPr>
              <a:t>Current Vendor Application No Longer Used</a:t>
            </a:r>
            <a:br>
              <a:rPr lang="en-US" sz="2400" u="sng" dirty="0" smtClean="0">
                <a:solidFill>
                  <a:srgbClr val="000000"/>
                </a:solidFill>
              </a:rPr>
            </a:br>
            <a:r>
              <a:rPr lang="en-US" sz="2400" u="sng" dirty="0">
                <a:solidFill>
                  <a:srgbClr val="000000"/>
                </a:solidFill>
              </a:rPr>
              <a:t/>
            </a:r>
            <a:br>
              <a:rPr lang="en-US" sz="2400" u="sng" dirty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The vendor application form will not be accepted in Procurement Services after August 13, 2020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current University vendor application will be removed from the Procurement Services website.  PaymentWorks Go-Live date is planned for August 17, 2020.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272" r="122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2673350"/>
            <a:ext cx="7867650" cy="3495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1594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 Frequently Asked Questions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4315837"/>
          </a:xfrm>
        </p:spPr>
        <p:txBody>
          <a:bodyPr/>
          <a:lstStyle/>
          <a:p>
            <a:r>
              <a:rPr lang="en-US" sz="1800" b="1" u="sng" dirty="0" smtClean="0"/>
              <a:t>Question</a:t>
            </a:r>
            <a:r>
              <a:rPr lang="en-US" sz="1800" u="sng" dirty="0" smtClean="0"/>
              <a:t>: </a:t>
            </a:r>
            <a:r>
              <a:rPr lang="en-US" sz="1800" dirty="0" smtClean="0"/>
              <a:t> What is the main change for me as a departmental employee with regard to PaymentWorks?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b="1" dirty="0" smtClean="0"/>
              <a:t>Answer:</a:t>
            </a:r>
            <a:r>
              <a:rPr lang="en-US" sz="1800" dirty="0" smtClean="0"/>
              <a:t> The main change is simply to use the PaymentWorks invitation process to request a </a:t>
            </a:r>
            <a:r>
              <a:rPr lang="en-US" sz="1800" i="1" u="sng" dirty="0" smtClean="0"/>
              <a:t>new</a:t>
            </a:r>
            <a:r>
              <a:rPr lang="en-US" sz="1800" dirty="0" smtClean="0"/>
              <a:t> vendor rather than the paper-based vendor application.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u="sng" dirty="0" smtClean="0"/>
              <a:t>Question</a:t>
            </a:r>
            <a:r>
              <a:rPr lang="en-US" sz="1800" u="sng" dirty="0" smtClean="0"/>
              <a:t>: </a:t>
            </a:r>
            <a:r>
              <a:rPr lang="en-US" sz="1800" dirty="0" smtClean="0"/>
              <a:t> How will vendor updates be managed?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Answer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en-US" sz="1800" dirty="0" smtClean="0"/>
              <a:t> A new vendor onboarded through PaymentWorks will have the ability to update their own information.  This updates the NKU SAP vendor database.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1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 Frequently Asked Questions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4315837"/>
          </a:xfrm>
        </p:spPr>
        <p:txBody>
          <a:bodyPr/>
          <a:lstStyle/>
          <a:p>
            <a:r>
              <a:rPr lang="en-US" sz="1800" b="1" u="sng" dirty="0" smtClean="0"/>
              <a:t>Question</a:t>
            </a:r>
            <a:r>
              <a:rPr lang="en-US" sz="1800" u="sng" dirty="0" smtClean="0"/>
              <a:t>: </a:t>
            </a:r>
            <a:r>
              <a:rPr lang="en-US" sz="1800" dirty="0" smtClean="0"/>
              <a:t> How will employees and students be set up as vendors?  </a:t>
            </a:r>
          </a:p>
          <a:p>
            <a:endParaRPr lang="en-US" sz="1800" dirty="0"/>
          </a:p>
          <a:p>
            <a:r>
              <a:rPr lang="en-US" sz="1800" dirty="0" smtClean="0"/>
              <a:t>	</a:t>
            </a:r>
            <a:r>
              <a:rPr lang="en-US" sz="1800" b="1" dirty="0" smtClean="0"/>
              <a:t>Answer:</a:t>
            </a:r>
            <a:r>
              <a:rPr lang="en-US" sz="1800" dirty="0" smtClean="0"/>
              <a:t>  The process to set-up a employee or student will not change.  As a reminder employees and students will not be set up in PaymentWorks.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A comprehensive list of FAQ is available on the Procurement website at:</a:t>
            </a:r>
            <a:endParaRPr lang="en-US" sz="1800" u="sng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inside.nku.edu/procurement/paymentworks.html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27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Help Resources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866971" cy="43158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Departmental questions for vendor onboarding can be sent to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>
                <a:hlinkClick r:id="rId2"/>
              </a:rPr>
              <a:t>PaymentWorksSupport@nku.edu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Frequently Asked Questions (FAQ’s):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</a:t>
            </a:r>
            <a:r>
              <a:rPr lang="en-US" sz="1800" u="sng" dirty="0">
                <a:hlinkClick r:id="rId3"/>
              </a:rPr>
              <a:t>https://inside.nku.edu/procurement/paymentworks.html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Support for technical questions regarding PaymentWorks. Vendors may contact </a:t>
            </a:r>
            <a:r>
              <a:rPr lang="en-US" sz="1800" dirty="0" smtClean="0">
                <a:hlinkClick r:id="rId4"/>
              </a:rPr>
              <a:t>support@paymentworks.com</a:t>
            </a:r>
            <a:r>
              <a:rPr lang="en-US" sz="1800" dirty="0" smtClean="0"/>
              <a:t> for assistance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84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393269" cy="995908"/>
          </a:xfrm>
        </p:spPr>
        <p:txBody>
          <a:bodyPr/>
          <a:lstStyle/>
          <a:p>
            <a:r>
              <a:rPr lang="en-US" sz="3200" dirty="0" smtClean="0"/>
              <a:t>QUESTIONS &amp; ANSWERS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942" y="2141234"/>
            <a:ext cx="7099999" cy="3666713"/>
          </a:xfrm>
          <a:solidFill>
            <a:srgbClr val="92D050"/>
          </a:solidFill>
        </p:spPr>
        <p:txBody>
          <a:bodyPr/>
          <a:lstStyle/>
          <a:p>
            <a:pPr marL="457200" lvl="1" indent="0" algn="ctr">
              <a:buNone/>
            </a:pPr>
            <a:r>
              <a:rPr lang="en-US" sz="3600" dirty="0" smtClean="0"/>
              <a:t>Thank you </a:t>
            </a:r>
          </a:p>
          <a:p>
            <a:pPr marL="457200" lvl="1" indent="0" algn="ctr">
              <a:buNone/>
            </a:pPr>
            <a:r>
              <a:rPr lang="en-US" sz="3600" dirty="0" smtClean="0"/>
              <a:t>For attending the </a:t>
            </a:r>
          </a:p>
          <a:p>
            <a:pPr marL="457200" lvl="1" indent="0" algn="ctr">
              <a:buNone/>
            </a:pPr>
            <a:endParaRPr lang="en-US" sz="3600" dirty="0" smtClean="0"/>
          </a:p>
          <a:p>
            <a:pPr marL="457200" lvl="1" indent="0" algn="ctr">
              <a:buNone/>
            </a:pPr>
            <a:r>
              <a:rPr lang="en-US" sz="3600" dirty="0" smtClean="0"/>
              <a:t> Workshop &amp; Overview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78" y="3515384"/>
            <a:ext cx="3386357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is PaymentWorks?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PaymentWorks is a cloud-based onboarding application for automating the vendor registration process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Departmental users are empowered to extend invitations to vendors to register, and to have visibility into onboarding process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Vendors will register and maintain their own information through an assigned self-service account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Currently utilized at a number of higher education institutions including University of Kentucky, John Hopkins, UC Davis</a:t>
            </a:r>
          </a:p>
        </p:txBody>
      </p:sp>
    </p:spTree>
    <p:extLst>
      <p:ext uri="{BB962C8B-B14F-4D97-AF65-F5344CB8AC3E}">
        <p14:creationId xmlns:p14="http://schemas.microsoft.com/office/powerpoint/2010/main" val="19170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Empowerment for Departments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Departments are empowered to create and send their own invitations to vendors to registered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Department users have quick and easy access to PaymentWorks through the myNKU environment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Departments can see full process and status as vendors are onboarded and receive vendor numbers in their dashboard when assigned</a:t>
            </a:r>
          </a:p>
        </p:txBody>
      </p:sp>
    </p:spTree>
    <p:extLst>
      <p:ext uri="{BB962C8B-B14F-4D97-AF65-F5344CB8AC3E}">
        <p14:creationId xmlns:p14="http://schemas.microsoft.com/office/powerpoint/2010/main" val="15577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Self-Service For Vendors in Payment Works 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Vendors complete a registration form and are responsible for their information. The </a:t>
            </a:r>
            <a:r>
              <a:rPr lang="en-US" sz="1800" b="1" dirty="0"/>
              <a:t>v</a:t>
            </a:r>
            <a:r>
              <a:rPr lang="en-US" sz="1800" b="1" dirty="0" smtClean="0"/>
              <a:t>endor is responsible for accurate registration information.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They can also request their preferred payment type and in some cases, enter/manage their own ACH and other banking data.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Vendors complete their own updates such as address changes, company merger or acquisition, diversity status, etc. reducing entries on by University staff.</a:t>
            </a:r>
          </a:p>
        </p:txBody>
      </p:sp>
    </p:spTree>
    <p:extLst>
      <p:ext uri="{BB962C8B-B14F-4D97-AF65-F5344CB8AC3E}">
        <p14:creationId xmlns:p14="http://schemas.microsoft.com/office/powerpoint/2010/main" val="25280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Who Will Register For A Vendor Number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Any new business, organization, or individual who previously would complete a paper vendor application will use PaymentWorks.  This includes any entity for whom a Requisition or PVI would be initiated:</a:t>
            </a:r>
          </a:p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US Business or Individuals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Foreign Business or Individuals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Non-Profits or Government Entities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Student Organizations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Foreign Persons Utilizing W8-BEN Forms</a:t>
            </a:r>
          </a:p>
          <a:p>
            <a:pPr marL="0" indent="0">
              <a:buNone/>
            </a:pP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8613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Who Will Not Register For A Vendor Number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Faculty, Staff and Students will not register within PaymentWorks.  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They will continue to use the paper-based vendor form and send to Procurement Services. </a:t>
            </a:r>
            <a:endParaRPr lang="en-US" sz="20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New Employee vendor form link – available on the </a:t>
            </a:r>
            <a:r>
              <a:rPr lang="en-US" sz="1800" b="1" smtClean="0"/>
              <a:t>Procurement Services </a:t>
            </a:r>
            <a:r>
              <a:rPr lang="en-US" sz="1800" b="1" dirty="0" smtClean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1468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884616"/>
            <a:ext cx="8099164" cy="745807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Current University Database File in SAP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Existing active vendors in SAP will continue to be available for Requisitions and  PVI, etc.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Continue to first search for an existing vendor in SAP as normal.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/>
              <a:t>Only use PaymentWorks to onboard a new vendor who is not currently in the University’s SAP system.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8250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1" y="239152"/>
            <a:ext cx="8099164" cy="1406768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0000"/>
                </a:solidFill>
              </a:rPr>
              <a:t>PaymentWorks Tour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To request a vendor be added to the University vendor database, access myNKU under – FI REQUEST TAB 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/>
          </a:p>
          <a:p>
            <a:pPr>
              <a:buFont typeface="Arial" panose="020B0604020202020204" pitchFamily="34" charset="0"/>
              <a:buChar char="•"/>
            </a:pPr>
            <a:endParaRPr lang="en-US" sz="1800" b="1" dirty="0" smtClean="0"/>
          </a:p>
        </p:txBody>
      </p:sp>
      <p:pic>
        <p:nvPicPr>
          <p:cNvPr id="1026" name="Picture 2" descr="C:\Users\vasquezh1\AppData\Local\Temp\SNAGHTML4a0068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1" y="1901190"/>
            <a:ext cx="7849772" cy="21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squezh1\AppData\Local\Temp\SNAGHTML4a0768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33" y="4095749"/>
            <a:ext cx="5570641" cy="19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KU TITLE SLIDES">
  <a:themeElements>
    <a:clrScheme name="NKU COLOR">
      <a:dk1>
        <a:sysClr val="windowText" lastClr="000000"/>
      </a:dk1>
      <a:lt1>
        <a:sysClr val="window" lastClr="FFFFFF"/>
      </a:lt1>
      <a:dk2>
        <a:srgbClr val="F7BF32"/>
      </a:dk2>
      <a:lt2>
        <a:srgbClr val="EEECE1"/>
      </a:lt2>
      <a:accent1>
        <a:srgbClr val="DDDEDD"/>
      </a:accent1>
      <a:accent2>
        <a:srgbClr val="C0C1BF"/>
      </a:accent2>
      <a:accent3>
        <a:srgbClr val="A5A6A5"/>
      </a:accent3>
      <a:accent4>
        <a:srgbClr val="8D8E8D"/>
      </a:accent4>
      <a:accent5>
        <a:srgbClr val="777877"/>
      </a:accent5>
      <a:accent6>
        <a:srgbClr val="636463"/>
      </a:accent6>
      <a:hlink>
        <a:srgbClr val="505150"/>
      </a:hlink>
      <a:folHlink>
        <a:srgbClr val="3C3C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KU Copy Slides">
  <a:themeElements>
    <a:clrScheme name="NKU 1">
      <a:dk1>
        <a:sysClr val="windowText" lastClr="000000"/>
      </a:dk1>
      <a:lt1>
        <a:sysClr val="window" lastClr="FFFFFF"/>
      </a:lt1>
      <a:dk2>
        <a:srgbClr val="F5B942"/>
      </a:dk2>
      <a:lt2>
        <a:srgbClr val="EEECE1"/>
      </a:lt2>
      <a:accent1>
        <a:srgbClr val="DDDEDD"/>
      </a:accent1>
      <a:accent2>
        <a:srgbClr val="C0C1BF"/>
      </a:accent2>
      <a:accent3>
        <a:srgbClr val="A5A6A5"/>
      </a:accent3>
      <a:accent4>
        <a:srgbClr val="8D8E8D"/>
      </a:accent4>
      <a:accent5>
        <a:srgbClr val="777877"/>
      </a:accent5>
      <a:accent6>
        <a:srgbClr val="636463"/>
      </a:accent6>
      <a:hlink>
        <a:srgbClr val="505150"/>
      </a:hlink>
      <a:folHlink>
        <a:srgbClr val="3C3C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viderPages">
  <a:themeElements>
    <a:clrScheme name="NKU COLOR">
      <a:dk1>
        <a:sysClr val="windowText" lastClr="000000"/>
      </a:dk1>
      <a:lt1>
        <a:sysClr val="window" lastClr="FFFFFF"/>
      </a:lt1>
      <a:dk2>
        <a:srgbClr val="F7BF32"/>
      </a:dk2>
      <a:lt2>
        <a:srgbClr val="EEECE1"/>
      </a:lt2>
      <a:accent1>
        <a:srgbClr val="DDDEDD"/>
      </a:accent1>
      <a:accent2>
        <a:srgbClr val="C0C1BF"/>
      </a:accent2>
      <a:accent3>
        <a:srgbClr val="A5A6A5"/>
      </a:accent3>
      <a:accent4>
        <a:srgbClr val="8D8E8D"/>
      </a:accent4>
      <a:accent5>
        <a:srgbClr val="777877"/>
      </a:accent5>
      <a:accent6>
        <a:srgbClr val="636463"/>
      </a:accent6>
      <a:hlink>
        <a:srgbClr val="505150"/>
      </a:hlink>
      <a:folHlink>
        <a:srgbClr val="3C3C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pecialtyPages">
  <a:themeElements>
    <a:clrScheme name="Custom 8">
      <a:dk1>
        <a:sysClr val="windowText" lastClr="000000"/>
      </a:dk1>
      <a:lt1>
        <a:sysClr val="window" lastClr="FFFFFF"/>
      </a:lt1>
      <a:dk2>
        <a:srgbClr val="F7BF32"/>
      </a:dk2>
      <a:lt2>
        <a:srgbClr val="EEECE1"/>
      </a:lt2>
      <a:accent1>
        <a:srgbClr val="F7BF32"/>
      </a:accent1>
      <a:accent2>
        <a:srgbClr val="C0C1BF"/>
      </a:accent2>
      <a:accent3>
        <a:srgbClr val="A5A6A5"/>
      </a:accent3>
      <a:accent4>
        <a:srgbClr val="8D8E8D"/>
      </a:accent4>
      <a:accent5>
        <a:srgbClr val="777877"/>
      </a:accent5>
      <a:accent6>
        <a:srgbClr val="636463"/>
      </a:accent6>
      <a:hlink>
        <a:srgbClr val="505150"/>
      </a:hlink>
      <a:folHlink>
        <a:srgbClr val="3C3C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8068</TotalTime>
  <Words>1123</Words>
  <Application>Microsoft Office PowerPoint</Application>
  <PresentationFormat>On-screen Show (4:3)</PresentationFormat>
  <Paragraphs>128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NKU TITLE SLIDES</vt:lpstr>
      <vt:lpstr>NKU Copy Slides</vt:lpstr>
      <vt:lpstr>DividerPages</vt:lpstr>
      <vt:lpstr>SpecialtyPages</vt:lpstr>
      <vt:lpstr>PaymentWorks  Vendor Onboarding Solution August 2020 </vt:lpstr>
      <vt:lpstr>New Process Drivers</vt:lpstr>
      <vt:lpstr>What is PaymentWorks?</vt:lpstr>
      <vt:lpstr>Empowerment for Departments</vt:lpstr>
      <vt:lpstr>Self-Service For Vendors in Payment Works </vt:lpstr>
      <vt:lpstr>Who Will Register For A Vendor Number</vt:lpstr>
      <vt:lpstr>Who Will Not Register For A Vendor Number</vt:lpstr>
      <vt:lpstr>Current University Database File in SAP</vt:lpstr>
      <vt:lpstr>PaymentWorks Tour  To request a vendor be added to the University vendor database, access myNKU under – FI REQUEST TAB  </vt:lpstr>
      <vt:lpstr>Login To PaymnetWorks  Make sure the Vendor you need is not currently in SAP by Clicking Vendor Search  </vt:lpstr>
      <vt:lpstr>Login To PaymentWorks  Login via Single Sign-On(SSO) screen with your NKU USER ID and Password (the same as you do for any NKU application)  </vt:lpstr>
      <vt:lpstr>Arrive At PaymentWorks  The NKU user will arrive at the PaymentWorks home screen and select Vendor Master Updates tile   </vt:lpstr>
      <vt:lpstr>PaymentWorks Dashboard  Each NKU user has a PaymentWorks dashboard unique to their vendor requests </vt:lpstr>
      <vt:lpstr>Send Invitation to Vendor  The NKU user sends an invitation directly to a vendor via email</vt:lpstr>
      <vt:lpstr>Complete The Invitation  Complete the invitation to the vendor to become registered</vt:lpstr>
      <vt:lpstr>Vendor Receives Email Invitation  The vendor will receive the email invitation with a link to begin the registration process.</vt:lpstr>
      <vt:lpstr>Vendor Creates Account  Vendor will create an account through the link and follow the steps to register.  There is no charge to vendor register.</vt:lpstr>
      <vt:lpstr>Vendor Completes Registration Process  Vendor completes the online application process. This is customized for all University vendor types.</vt:lpstr>
      <vt:lpstr>Vendor Completes Registration Process</vt:lpstr>
      <vt:lpstr>NKU User Dashboard  The departmental user’s dashboard shows all their vendor invitations with status updates.</vt:lpstr>
      <vt:lpstr>NKU User Tracking OnBoardings  NKU users can track the progress of the vendor onboarding status </vt:lpstr>
      <vt:lpstr>Vendor Number Assigned Upon Completion  When the vendor is fully onboarded, the University vendor number will appear  under the NEW VENDOR REGISTRATION column. </vt:lpstr>
      <vt:lpstr>Vendor Number Assigned Upon Completion  Once a vendor number is created and the vendor is connected in Payment Works, the initiator (department) and the vendor will receive the confirmation below.    </vt:lpstr>
      <vt:lpstr>Utilizing Your Dashboard  If you see a vendor has not completed the registration, you can resend the invitation if desired.  PaymentWorks also sends reminders to vendors automatically</vt:lpstr>
      <vt:lpstr>Current Vendor Application No Longer Used  The vendor application form will not be accepted in Procurement Services after August 13, 2020.</vt:lpstr>
      <vt:lpstr> Frequently Asked Questions</vt:lpstr>
      <vt:lpstr> Frequently Asked Questions</vt:lpstr>
      <vt:lpstr>Help Resources</vt:lpstr>
      <vt:lpstr>QUESTIONS &amp; ANSWERS </vt:lpstr>
    </vt:vector>
  </TitlesOfParts>
  <Company>Landor Associates CIN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Ritzer</dc:creator>
  <cp:lastModifiedBy>Holly Vasquez</cp:lastModifiedBy>
  <cp:revision>271</cp:revision>
  <cp:lastPrinted>2019-11-13T20:20:36Z</cp:lastPrinted>
  <dcterms:created xsi:type="dcterms:W3CDTF">2015-01-07T22:56:00Z</dcterms:created>
  <dcterms:modified xsi:type="dcterms:W3CDTF">2020-08-13T19:48:47Z</dcterms:modified>
</cp:coreProperties>
</file>