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48" r:id="rId2"/>
    <p:sldMasterId id="2147483692" r:id="rId3"/>
    <p:sldMasterId id="2147483686" r:id="rId4"/>
  </p:sldMasterIdLst>
  <p:notesMasterIdLst>
    <p:notesMasterId r:id="rId25"/>
  </p:notesMasterIdLst>
  <p:handoutMasterIdLst>
    <p:handoutMasterId r:id="rId26"/>
  </p:handoutMasterIdLst>
  <p:sldIdLst>
    <p:sldId id="266" r:id="rId5"/>
    <p:sldId id="300" r:id="rId6"/>
    <p:sldId id="301" r:id="rId7"/>
    <p:sldId id="314" r:id="rId8"/>
    <p:sldId id="273" r:id="rId9"/>
    <p:sldId id="303" r:id="rId10"/>
    <p:sldId id="306" r:id="rId11"/>
    <p:sldId id="297" r:id="rId12"/>
    <p:sldId id="304" r:id="rId13"/>
    <p:sldId id="302" r:id="rId14"/>
    <p:sldId id="307" r:id="rId15"/>
    <p:sldId id="309" r:id="rId16"/>
    <p:sldId id="311" r:id="rId17"/>
    <p:sldId id="313" r:id="rId18"/>
    <p:sldId id="298" r:id="rId19"/>
    <p:sldId id="299" r:id="rId20"/>
    <p:sldId id="305" r:id="rId21"/>
    <p:sldId id="315" r:id="rId22"/>
    <p:sldId id="316" r:id="rId23"/>
    <p:sldId id="296" r:id="rId24"/>
  </p:sldIdLst>
  <p:sldSz cx="9144000" cy="6858000" type="screen4x3"/>
  <p:notesSz cx="7010400" cy="92964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lides" id="{DF7DAE8C-D765-C048-81CB-BD00870F8172}">
          <p14:sldIdLst>
            <p14:sldId id="266"/>
          </p14:sldIdLst>
        </p14:section>
        <p14:section name="CopySlides" id="{DBD1FFEB-2942-574B-93D7-A3B732E5D12E}">
          <p14:sldIdLst>
            <p14:sldId id="300"/>
            <p14:sldId id="301"/>
            <p14:sldId id="314"/>
            <p14:sldId id="273"/>
            <p14:sldId id="303"/>
            <p14:sldId id="306"/>
            <p14:sldId id="297"/>
            <p14:sldId id="304"/>
            <p14:sldId id="302"/>
            <p14:sldId id="307"/>
            <p14:sldId id="309"/>
            <p14:sldId id="311"/>
            <p14:sldId id="313"/>
            <p14:sldId id="298"/>
            <p14:sldId id="299"/>
            <p14:sldId id="305"/>
            <p14:sldId id="315"/>
            <p14:sldId id="316"/>
          </p14:sldIdLst>
        </p14:section>
        <p14:section name="DividerSlides" id="{F7F7B4D4-5ADC-7F48-8584-B10E8134D2A9}">
          <p14:sldIdLst>
            <p14:sldId id="296"/>
          </p14:sldIdLst>
        </p14:section>
      </p14:sectionLst>
    </p:ext>
    <p:ext uri="{EFAFB233-063F-42B5-8137-9DF3F51BA10A}">
      <p15:sldGuideLst xmlns:p15="http://schemas.microsoft.com/office/powerpoint/2012/main">
        <p15:guide id="1" orient="horz" pos="1120">
          <p15:clr>
            <a:srgbClr val="A4A3A4"/>
          </p15:clr>
        </p15:guide>
        <p15:guide id="2" pos="575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45" autoAdjust="0"/>
    <p:restoredTop sz="92289" autoAdjust="0"/>
  </p:normalViewPr>
  <p:slideViewPr>
    <p:cSldViewPr snapToGrid="0" snapToObjects="1" showGuides="1">
      <p:cViewPr varScale="1">
        <p:scale>
          <a:sx n="114" d="100"/>
          <a:sy n="114" d="100"/>
        </p:scale>
        <p:origin x="1830" y="114"/>
      </p:cViewPr>
      <p:guideLst>
        <p:guide orient="horz" pos="1120"/>
        <p:guide pos="5759"/>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83" d="100"/>
          <a:sy n="83" d="100"/>
        </p:scale>
        <p:origin x="317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C91E8BDA-454F-42CD-A6BD-36E68265C725}" type="datetimeFigureOut">
              <a:rPr lang="en-US" smtClean="0"/>
              <a:t>4/19/2023</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1FAA5F0C-E02D-41FE-912A-BDC2EA4872DB}" type="slidenum">
              <a:rPr lang="en-US" smtClean="0"/>
              <a:t>‹#›</a:t>
            </a:fld>
            <a:endParaRPr lang="en-US"/>
          </a:p>
        </p:txBody>
      </p:sp>
    </p:spTree>
    <p:extLst>
      <p:ext uri="{BB962C8B-B14F-4D97-AF65-F5344CB8AC3E}">
        <p14:creationId xmlns:p14="http://schemas.microsoft.com/office/powerpoint/2010/main" val="2629586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38BB99A4-0C17-6343-BF7B-7D4AA9B90E45}" type="datetimeFigureOut">
              <a:rPr lang="en-US" smtClean="0"/>
              <a:t>4/19/2023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30B13AB4-CCEF-4E4B-9F9E-3B0A554C4FC2}" type="slidenum">
              <a:rPr lang="en-US" smtClean="0"/>
              <a:t>‹#›</a:t>
            </a:fld>
            <a:endParaRPr lang="en-US"/>
          </a:p>
        </p:txBody>
      </p:sp>
    </p:spTree>
    <p:extLst>
      <p:ext uri="{BB962C8B-B14F-4D97-AF65-F5344CB8AC3E}">
        <p14:creationId xmlns:p14="http://schemas.microsoft.com/office/powerpoint/2010/main" val="36012768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all for your time.</a:t>
            </a:r>
          </a:p>
          <a:p>
            <a:endParaRPr lang="en-US" dirty="0"/>
          </a:p>
          <a:p>
            <a:r>
              <a:rPr lang="en-US" dirty="0"/>
              <a:t>My name is Angela Fulkerson and I work in the Comptroller’s Office.  Today we will review the fiscal year end procedures and key dates, as well as address any questions.  Feel free to ask questions at any time.</a:t>
            </a:r>
          </a:p>
        </p:txBody>
      </p:sp>
      <p:sp>
        <p:nvSpPr>
          <p:cNvPr id="4" name="Slide Number Placeholder 3"/>
          <p:cNvSpPr>
            <a:spLocks noGrp="1"/>
          </p:cNvSpPr>
          <p:nvPr>
            <p:ph type="sldNum" sz="quarter" idx="10"/>
          </p:nvPr>
        </p:nvSpPr>
        <p:spPr/>
        <p:txBody>
          <a:bodyPr/>
          <a:lstStyle/>
          <a:p>
            <a:fld id="{30B13AB4-CCEF-4E4B-9F9E-3B0A554C4FC2}" type="slidenum">
              <a:rPr lang="en-US" smtClean="0"/>
              <a:t>1</a:t>
            </a:fld>
            <a:endParaRPr lang="en-US"/>
          </a:p>
        </p:txBody>
      </p:sp>
    </p:spTree>
    <p:extLst>
      <p:ext uri="{BB962C8B-B14F-4D97-AF65-F5344CB8AC3E}">
        <p14:creationId xmlns:p14="http://schemas.microsoft.com/office/powerpoint/2010/main" val="1558819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cash received prior to the end of the fiscal year must be deposited with Student Account Services by noon on June 30.</a:t>
            </a:r>
          </a:p>
          <a:p>
            <a:endParaRPr lang="en-US" dirty="0"/>
          </a:p>
          <a:p>
            <a:r>
              <a:rPr lang="en-US" dirty="0"/>
              <a:t>Departments that take credit card deposits should submit June transactions to Student Account Services as soon as possible.  All June credit card deposits must be turned in by July 6. </a:t>
            </a:r>
          </a:p>
          <a:p>
            <a:endParaRPr lang="en-US" dirty="0"/>
          </a:p>
          <a:p>
            <a:r>
              <a:rPr lang="en-US" dirty="0"/>
              <a:t>Please email information regarding outstanding receivables to Karen Mefford by July 8.</a:t>
            </a:r>
          </a:p>
        </p:txBody>
      </p:sp>
      <p:sp>
        <p:nvSpPr>
          <p:cNvPr id="4" name="Slide Number Placeholder 3"/>
          <p:cNvSpPr>
            <a:spLocks noGrp="1"/>
          </p:cNvSpPr>
          <p:nvPr>
            <p:ph type="sldNum" sz="quarter" idx="10"/>
          </p:nvPr>
        </p:nvSpPr>
        <p:spPr/>
        <p:txBody>
          <a:bodyPr/>
          <a:lstStyle/>
          <a:p>
            <a:fld id="{30B13AB4-CCEF-4E4B-9F9E-3B0A554C4FC2}" type="slidenum">
              <a:rPr lang="en-US" smtClean="0"/>
              <a:t>10</a:t>
            </a:fld>
            <a:endParaRPr lang="en-US"/>
          </a:p>
        </p:txBody>
      </p:sp>
    </p:spTree>
    <p:extLst>
      <p:ext uri="{BB962C8B-B14F-4D97-AF65-F5344CB8AC3E}">
        <p14:creationId xmlns:p14="http://schemas.microsoft.com/office/powerpoint/2010/main" val="3565787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is critical at fiscal-year end. To the extent possible, initiators should work with the appropriate approvers to ensure all recode and interdepartmental bill requests are approved by the deadline.  In order to finalize the closing process, all recode and IB requests must be through the approval workflow by the end of the day on Friday, July 15.</a:t>
            </a:r>
          </a:p>
          <a:p>
            <a:endParaRPr lang="en-US" dirty="0"/>
          </a:p>
          <a:p>
            <a:r>
              <a:rPr lang="en-US" dirty="0"/>
              <a:t>If a document is returned to the initiator, the Comptroller’s Office will follow-up with the initiator to request the needed changes.  The changes will need to be made in a timely manner to ensure the document completes the approval process by July 15.</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11</a:t>
            </a:fld>
            <a:endParaRPr lang="en-US"/>
          </a:p>
        </p:txBody>
      </p:sp>
    </p:spTree>
    <p:extLst>
      <p:ext uri="{BB962C8B-B14F-4D97-AF65-F5344CB8AC3E}">
        <p14:creationId xmlns:p14="http://schemas.microsoft.com/office/powerpoint/2010/main" val="216704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June 30, the posting date must be entered manually for all FY22 recode requests.  When initiating the request, populate the document number and line number fields and press the enter key.  The posting date will default to the current date; override the posting date with June 30, 2022.  This will put the recode in the correct fiscal year.</a:t>
            </a:r>
          </a:p>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12</a:t>
            </a:fld>
            <a:endParaRPr lang="en-US"/>
          </a:p>
        </p:txBody>
      </p:sp>
    </p:spTree>
    <p:extLst>
      <p:ext uri="{BB962C8B-B14F-4D97-AF65-F5344CB8AC3E}">
        <p14:creationId xmlns:p14="http://schemas.microsoft.com/office/powerpoint/2010/main" val="114838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electronic interdepartmental bills, the document date drives the posting date.  For FY22 IB’s initiated on or after July 1, use June 30 for the document date.  This will put the IB in the correct fiscal year.</a:t>
            </a:r>
          </a:p>
        </p:txBody>
      </p:sp>
      <p:sp>
        <p:nvSpPr>
          <p:cNvPr id="4" name="Slide Number Placeholder 3"/>
          <p:cNvSpPr>
            <a:spLocks noGrp="1"/>
          </p:cNvSpPr>
          <p:nvPr>
            <p:ph type="sldNum" sz="quarter" idx="10"/>
          </p:nvPr>
        </p:nvSpPr>
        <p:spPr/>
        <p:txBody>
          <a:bodyPr/>
          <a:lstStyle/>
          <a:p>
            <a:fld id="{30B13AB4-CCEF-4E4B-9F9E-3B0A554C4FC2}" type="slidenum">
              <a:rPr lang="en-US" smtClean="0"/>
              <a:t>13</a:t>
            </a:fld>
            <a:endParaRPr lang="en-US"/>
          </a:p>
        </p:txBody>
      </p:sp>
    </p:spTree>
    <p:extLst>
      <p:ext uri="{BB962C8B-B14F-4D97-AF65-F5344CB8AC3E}">
        <p14:creationId xmlns:p14="http://schemas.microsoft.com/office/powerpoint/2010/main" val="364727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electronic IB or recode request is initiated, and an individual in the approval workflow is out of the office, please include this information in the comments.  The Comptroller’s Office can manually forward to the next workflow level, based on the funds center hierarchy.</a:t>
            </a:r>
          </a:p>
          <a:p>
            <a:endParaRPr lang="en-US" dirty="0"/>
          </a:p>
          <a:p>
            <a:r>
              <a:rPr lang="en-US" dirty="0"/>
              <a:t>Note that this step is not necessary if a substitute approver is in place.</a:t>
            </a:r>
          </a:p>
          <a:p>
            <a:endParaRPr lang="en-US" dirty="0"/>
          </a:p>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14</a:t>
            </a:fld>
            <a:endParaRPr lang="en-US"/>
          </a:p>
        </p:txBody>
      </p:sp>
    </p:spTree>
    <p:extLst>
      <p:ext uri="{BB962C8B-B14F-4D97-AF65-F5344CB8AC3E}">
        <p14:creationId xmlns:p14="http://schemas.microsoft.com/office/powerpoint/2010/main" val="4025107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PARs must be submitted to HR by June 8.  PAR workflow can be reviewed using ZHPA_PARS.  PARs in still in workflow will be reported with an “In Process” status.</a:t>
            </a:r>
          </a:p>
          <a:p>
            <a:endParaRPr lang="en-US" dirty="0"/>
          </a:p>
          <a:p>
            <a:r>
              <a:rPr lang="en-US" dirty="0"/>
              <a:t>Review payroll expenses on the BW Labor Distribution Report.  If any errors are discovered, a reallocation can be requested.</a:t>
            </a:r>
          </a:p>
          <a:p>
            <a:r>
              <a:rPr lang="en-US" dirty="0"/>
              <a:t>	April reallocation requests due by May 27</a:t>
            </a:r>
          </a:p>
          <a:p>
            <a:r>
              <a:rPr lang="en-US" dirty="0"/>
              <a:t>	May reallocation requests due by June 13</a:t>
            </a:r>
          </a:p>
          <a:p>
            <a:r>
              <a:rPr lang="en-US" dirty="0"/>
              <a:t>	June 1 – June 11 reallocation requests due by June 27</a:t>
            </a:r>
          </a:p>
          <a:p>
            <a:r>
              <a:rPr lang="en-US" dirty="0"/>
              <a:t>	June 12 - June 25 – reallocation requests due by July 1</a:t>
            </a:r>
          </a:p>
          <a:p>
            <a:r>
              <a:rPr lang="en-US" dirty="0"/>
              <a:t>	July 22 (BW for the period June 26 – July 8) reallocation requests due by July 22</a:t>
            </a:r>
          </a:p>
          <a:p>
            <a:endParaRPr lang="en-US" dirty="0"/>
          </a:p>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15</a:t>
            </a:fld>
            <a:endParaRPr lang="en-US"/>
          </a:p>
        </p:txBody>
      </p:sp>
    </p:spTree>
    <p:extLst>
      <p:ext uri="{BB962C8B-B14F-4D97-AF65-F5344CB8AC3E}">
        <p14:creationId xmlns:p14="http://schemas.microsoft.com/office/powerpoint/2010/main" val="346728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 transfers are due to the Comptroller’s Office by the end of the day August 4.</a:t>
            </a:r>
          </a:p>
          <a:p>
            <a:endParaRPr lang="en-US" dirty="0"/>
          </a:p>
          <a:p>
            <a:r>
              <a:rPr lang="en-US" dirty="0"/>
              <a:t>Run transaction ZFB1 to review budget transfers that are still in workflow (Status = </a:t>
            </a:r>
            <a:r>
              <a:rPr lang="en-US" dirty="0" err="1"/>
              <a:t>Preposted</a:t>
            </a:r>
            <a:r>
              <a:rPr lang="en-US" dirty="0"/>
              <a:t>).</a:t>
            </a:r>
          </a:p>
          <a:p>
            <a:endParaRPr lang="en-US" dirty="0"/>
          </a:p>
          <a:p>
            <a:r>
              <a:rPr lang="en-US" dirty="0"/>
              <a:t>The University Credit Balance report is available in BW to review for any credit balances in university funds centers.</a:t>
            </a:r>
          </a:p>
          <a:p>
            <a:endParaRPr lang="en-US" dirty="0"/>
          </a:p>
          <a:p>
            <a:r>
              <a:rPr lang="en-US" dirty="0"/>
              <a:t>When processing budget transfers in July/beginning of August, please remember two fiscal years are open.  Before submitting a budget transfer, validate the fiscal year is accurate.</a:t>
            </a:r>
          </a:p>
        </p:txBody>
      </p:sp>
      <p:sp>
        <p:nvSpPr>
          <p:cNvPr id="4" name="Slide Number Placeholder 3"/>
          <p:cNvSpPr>
            <a:spLocks noGrp="1"/>
          </p:cNvSpPr>
          <p:nvPr>
            <p:ph type="sldNum" sz="quarter" idx="10"/>
          </p:nvPr>
        </p:nvSpPr>
        <p:spPr/>
        <p:txBody>
          <a:bodyPr/>
          <a:lstStyle/>
          <a:p>
            <a:fld id="{30B13AB4-CCEF-4E4B-9F9E-3B0A554C4FC2}" type="slidenum">
              <a:rPr lang="en-US" smtClean="0"/>
              <a:t>16</a:t>
            </a:fld>
            <a:endParaRPr lang="en-US"/>
          </a:p>
        </p:txBody>
      </p:sp>
    </p:spTree>
    <p:extLst>
      <p:ext uri="{BB962C8B-B14F-4D97-AF65-F5344CB8AC3E}">
        <p14:creationId xmlns:p14="http://schemas.microsoft.com/office/powerpoint/2010/main" val="2803640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review budget transfers in workflow, run transaction ZFB1.  Click the page right arrow towards the top middle of the screen.  The </a:t>
            </a:r>
            <a:r>
              <a:rPr lang="en-US" dirty="0" err="1"/>
              <a:t>preposted</a:t>
            </a:r>
            <a:r>
              <a:rPr lang="en-US" dirty="0"/>
              <a:t> column will display budget transfers in process.</a:t>
            </a:r>
          </a:p>
        </p:txBody>
      </p:sp>
      <p:sp>
        <p:nvSpPr>
          <p:cNvPr id="4" name="Slide Number Placeholder 3"/>
          <p:cNvSpPr>
            <a:spLocks noGrp="1"/>
          </p:cNvSpPr>
          <p:nvPr>
            <p:ph type="sldNum" sz="quarter" idx="10"/>
          </p:nvPr>
        </p:nvSpPr>
        <p:spPr/>
        <p:txBody>
          <a:bodyPr/>
          <a:lstStyle/>
          <a:p>
            <a:fld id="{30B13AB4-CCEF-4E4B-9F9E-3B0A554C4FC2}" type="slidenum">
              <a:rPr lang="en-US" smtClean="0"/>
              <a:t>17</a:t>
            </a:fld>
            <a:endParaRPr lang="en-US"/>
          </a:p>
        </p:txBody>
      </p:sp>
    </p:spTree>
    <p:extLst>
      <p:ext uri="{BB962C8B-B14F-4D97-AF65-F5344CB8AC3E}">
        <p14:creationId xmlns:p14="http://schemas.microsoft.com/office/powerpoint/2010/main" val="1210875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new year requisitions, please ensure that both the request and delivery dates (under the Quantities/Dates tab) are 7/1/22 or later.</a:t>
            </a:r>
          </a:p>
          <a:p>
            <a:endParaRPr lang="en-US" dirty="0"/>
          </a:p>
          <a:p>
            <a:r>
              <a:rPr lang="en-US" dirty="0"/>
              <a:t>These dates should be changed prior to adding the Account Assignment data.</a:t>
            </a:r>
          </a:p>
        </p:txBody>
      </p:sp>
      <p:sp>
        <p:nvSpPr>
          <p:cNvPr id="4" name="Slide Number Placeholder 3"/>
          <p:cNvSpPr>
            <a:spLocks noGrp="1"/>
          </p:cNvSpPr>
          <p:nvPr>
            <p:ph type="sldNum" sz="quarter" idx="10"/>
          </p:nvPr>
        </p:nvSpPr>
        <p:spPr/>
        <p:txBody>
          <a:bodyPr/>
          <a:lstStyle/>
          <a:p>
            <a:fld id="{30B13AB4-CCEF-4E4B-9F9E-3B0A554C4FC2}" type="slidenum">
              <a:rPr lang="en-US" smtClean="0"/>
              <a:t>18</a:t>
            </a:fld>
            <a:endParaRPr lang="en-US"/>
          </a:p>
        </p:txBody>
      </p:sp>
    </p:spTree>
    <p:extLst>
      <p:ext uri="{BB962C8B-B14F-4D97-AF65-F5344CB8AC3E}">
        <p14:creationId xmlns:p14="http://schemas.microsoft.com/office/powerpoint/2010/main" val="3151355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also include a note in the Delivery Text (under the Texts tab) advising the vendor that the item should be delivered on or after 7/1/22.</a:t>
            </a:r>
          </a:p>
        </p:txBody>
      </p:sp>
      <p:sp>
        <p:nvSpPr>
          <p:cNvPr id="4" name="Slide Number Placeholder 3"/>
          <p:cNvSpPr>
            <a:spLocks noGrp="1"/>
          </p:cNvSpPr>
          <p:nvPr>
            <p:ph type="sldNum" sz="quarter" idx="10"/>
          </p:nvPr>
        </p:nvSpPr>
        <p:spPr/>
        <p:txBody>
          <a:bodyPr/>
          <a:lstStyle/>
          <a:p>
            <a:fld id="{30B13AB4-CCEF-4E4B-9F9E-3B0A554C4FC2}" type="slidenum">
              <a:rPr lang="en-US" smtClean="0"/>
              <a:t>19</a:t>
            </a:fld>
            <a:endParaRPr lang="en-US"/>
          </a:p>
        </p:txBody>
      </p:sp>
    </p:spTree>
    <p:extLst>
      <p:ext uri="{BB962C8B-B14F-4D97-AF65-F5344CB8AC3E}">
        <p14:creationId xmlns:p14="http://schemas.microsoft.com/office/powerpoint/2010/main" val="939661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would like to mention a few general items related to fiscal year end.</a:t>
            </a:r>
          </a:p>
          <a:p>
            <a:endParaRPr lang="en-US" dirty="0"/>
          </a:p>
          <a:p>
            <a:r>
              <a:rPr lang="en-US" dirty="0"/>
              <a:t>During the year-end process, it is critical to review electronic documents as quickly as possible.  If an approver has a planned absence for less than 2 weeks, an Infra can be submitted to set up a substitute.  Please keep in mind that grants do not allow substitute approvers.</a:t>
            </a:r>
          </a:p>
          <a:p>
            <a:endParaRPr lang="en-US" dirty="0"/>
          </a:p>
          <a:p>
            <a:r>
              <a:rPr lang="en-US" dirty="0"/>
              <a:t>The Comptroller’s Office goal is to process all entries impacting departmental budgets by the end of the day on July 22.  To the extent that an entry posts after this date, and requires a subsequent budget transfer, we will notify the department(s) impacted.</a:t>
            </a:r>
          </a:p>
          <a:p>
            <a:endParaRPr lang="en-US" dirty="0"/>
          </a:p>
          <a:p>
            <a:r>
              <a:rPr lang="en-US" dirty="0"/>
              <a:t>The final FY22 vendor payment run (purchase requisitions, PVI’s and travel) will occur on Friday, June 24.  Payment runs will resume on Friday, July 8.</a:t>
            </a:r>
          </a:p>
        </p:txBody>
      </p:sp>
      <p:sp>
        <p:nvSpPr>
          <p:cNvPr id="4" name="Slide Number Placeholder 3"/>
          <p:cNvSpPr>
            <a:spLocks noGrp="1"/>
          </p:cNvSpPr>
          <p:nvPr>
            <p:ph type="sldNum" sz="quarter" idx="10"/>
          </p:nvPr>
        </p:nvSpPr>
        <p:spPr/>
        <p:txBody>
          <a:bodyPr/>
          <a:lstStyle/>
          <a:p>
            <a:fld id="{30B13AB4-CCEF-4E4B-9F9E-3B0A554C4FC2}" type="slidenum">
              <a:rPr lang="en-US" smtClean="0"/>
              <a:t>2</a:t>
            </a:fld>
            <a:endParaRPr lang="en-US"/>
          </a:p>
        </p:txBody>
      </p:sp>
    </p:spTree>
    <p:extLst>
      <p:ext uri="{BB962C8B-B14F-4D97-AF65-F5344CB8AC3E}">
        <p14:creationId xmlns:p14="http://schemas.microsoft.com/office/powerpoint/2010/main" val="1586634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your time.  If you think of any additional questions, please feel free to contact the Comptroller’s Office.</a:t>
            </a:r>
          </a:p>
        </p:txBody>
      </p:sp>
      <p:sp>
        <p:nvSpPr>
          <p:cNvPr id="4" name="Slide Number Placeholder 3"/>
          <p:cNvSpPr>
            <a:spLocks noGrp="1"/>
          </p:cNvSpPr>
          <p:nvPr>
            <p:ph type="sldNum" sz="quarter" idx="10"/>
          </p:nvPr>
        </p:nvSpPr>
        <p:spPr/>
        <p:txBody>
          <a:bodyPr/>
          <a:lstStyle/>
          <a:p>
            <a:fld id="{30B13AB4-CCEF-4E4B-9F9E-3B0A554C4FC2}" type="slidenum">
              <a:rPr lang="en-US" smtClean="0"/>
              <a:t>20</a:t>
            </a:fld>
            <a:endParaRPr lang="en-US"/>
          </a:p>
        </p:txBody>
      </p:sp>
    </p:spTree>
    <p:extLst>
      <p:ext uri="{BB962C8B-B14F-4D97-AF65-F5344CB8AC3E}">
        <p14:creationId xmlns:p14="http://schemas.microsoft.com/office/powerpoint/2010/main" val="175360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would like  to cover deferrals.  A deferral means that the revenue or expense is delayed to a later period, to match the service period.</a:t>
            </a:r>
          </a:p>
          <a:p>
            <a:r>
              <a:rPr lang="en-US" dirty="0"/>
              <a:t>	Expense example:  If a software license paid in May covers a 12 month period 	(May 1, 2022 through April 30, 2023), two months of the charge will be 	expensed in FY22; the remaining 10 months will be expensed in FY23.</a:t>
            </a:r>
          </a:p>
          <a:p>
            <a:r>
              <a:rPr lang="en-US" dirty="0"/>
              <a:t>	</a:t>
            </a:r>
          </a:p>
          <a:p>
            <a:r>
              <a:rPr lang="en-US" dirty="0"/>
              <a:t>	Revenue example:  If a summer camp is being held in July, and registration fees 	are collected in June, those fees will be deferred to the next fiscal year.</a:t>
            </a:r>
          </a:p>
          <a:p>
            <a:endParaRPr lang="en-US" dirty="0"/>
          </a:p>
          <a:p>
            <a:r>
              <a:rPr lang="en-US" dirty="0"/>
              <a:t>Please email information regarding deferrals to the Comptroller’s Office for the necessary accounting entries.</a:t>
            </a:r>
          </a:p>
        </p:txBody>
      </p:sp>
      <p:sp>
        <p:nvSpPr>
          <p:cNvPr id="4" name="Slide Number Placeholder 3"/>
          <p:cNvSpPr>
            <a:spLocks noGrp="1"/>
          </p:cNvSpPr>
          <p:nvPr>
            <p:ph type="sldNum" sz="quarter" idx="10"/>
          </p:nvPr>
        </p:nvSpPr>
        <p:spPr/>
        <p:txBody>
          <a:bodyPr/>
          <a:lstStyle/>
          <a:p>
            <a:fld id="{30B13AB4-CCEF-4E4B-9F9E-3B0A554C4FC2}" type="slidenum">
              <a:rPr lang="en-US" smtClean="0"/>
              <a:t>3</a:t>
            </a:fld>
            <a:endParaRPr lang="en-US"/>
          </a:p>
        </p:txBody>
      </p:sp>
    </p:spTree>
    <p:extLst>
      <p:ext uri="{BB962C8B-B14F-4D97-AF65-F5344CB8AC3E}">
        <p14:creationId xmlns:p14="http://schemas.microsoft.com/office/powerpoint/2010/main" val="17833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covered the background on deferrals, let’s talk about the deadlines for procurement card.</a:t>
            </a:r>
          </a:p>
          <a:p>
            <a:endParaRPr lang="en-US" dirty="0"/>
          </a:p>
          <a:p>
            <a:r>
              <a:rPr lang="en-US" dirty="0"/>
              <a:t>The charges for the standard monthly cycle (through June 25) must be reconciled by Friday, July 1.  Charges for the final 5 days of June must be reconciled by 7/8.</a:t>
            </a:r>
          </a:p>
          <a:p>
            <a:endParaRPr lang="en-US" dirty="0"/>
          </a:p>
          <a:p>
            <a:r>
              <a:rPr lang="en-US" dirty="0"/>
              <a:t>To the extent a </a:t>
            </a:r>
            <a:r>
              <a:rPr lang="en-US" dirty="0" err="1"/>
              <a:t>procard</a:t>
            </a:r>
            <a:r>
              <a:rPr lang="en-US" dirty="0"/>
              <a:t> charge is related to a new year purchase (travel after 6/30, membership dues, etc.), the portion of the charge related to new year will need to be deferred.  Please email the information regarding the charge to Kim Sanders, as well as including the deferral information in the expense description in US Bank Access Online.</a:t>
            </a:r>
          </a:p>
        </p:txBody>
      </p:sp>
      <p:sp>
        <p:nvSpPr>
          <p:cNvPr id="4" name="Slide Number Placeholder 3"/>
          <p:cNvSpPr>
            <a:spLocks noGrp="1"/>
          </p:cNvSpPr>
          <p:nvPr>
            <p:ph type="sldNum" sz="quarter" idx="10"/>
          </p:nvPr>
        </p:nvSpPr>
        <p:spPr/>
        <p:txBody>
          <a:bodyPr/>
          <a:lstStyle/>
          <a:p>
            <a:fld id="{30B13AB4-CCEF-4E4B-9F9E-3B0A554C4FC2}" type="slidenum">
              <a:rPr lang="en-US" smtClean="0"/>
              <a:t>4</a:t>
            </a:fld>
            <a:endParaRPr lang="en-US"/>
          </a:p>
        </p:txBody>
      </p:sp>
    </p:spTree>
    <p:extLst>
      <p:ext uri="{BB962C8B-B14F-4D97-AF65-F5344CB8AC3E}">
        <p14:creationId xmlns:p14="http://schemas.microsoft.com/office/powerpoint/2010/main" val="3297014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Purchase requisitions and parked vendor invoices also need to be reviewed to confirm the expense is posting to the appropriate fiscal year.</a:t>
            </a:r>
          </a:p>
          <a:p>
            <a:endParaRPr lang="en-US" dirty="0"/>
          </a:p>
          <a:p>
            <a:r>
              <a:rPr lang="en-US" dirty="0"/>
              <a:t>If an item has physically been received by June 30, the electronic goods receipt must be posted in SAP by July 6.  Use a posting date of June 30, 2022.</a:t>
            </a:r>
          </a:p>
          <a:p>
            <a:endParaRPr lang="en-US" dirty="0"/>
          </a:p>
          <a:p>
            <a:r>
              <a:rPr lang="en-US" dirty="0"/>
              <a:t>Review outstanding purchase requisitions, purchase orders, personal services contracts to ensure the transactions are still valid.  Please send estimated payables for services rendered through June 30 to Procurement Services by July 6.</a:t>
            </a:r>
          </a:p>
          <a:p>
            <a:endParaRPr lang="en-US" dirty="0"/>
          </a:p>
          <a:p>
            <a:r>
              <a:rPr lang="en-US" dirty="0"/>
              <a:t>All FY22 parked vendor invoices are due to Accounts Payable by July 6.</a:t>
            </a:r>
          </a:p>
        </p:txBody>
      </p:sp>
      <p:sp>
        <p:nvSpPr>
          <p:cNvPr id="4" name="Slide Number Placeholder 3"/>
          <p:cNvSpPr>
            <a:spLocks noGrp="1"/>
          </p:cNvSpPr>
          <p:nvPr>
            <p:ph type="sldNum" sz="quarter" idx="10"/>
          </p:nvPr>
        </p:nvSpPr>
        <p:spPr/>
        <p:txBody>
          <a:bodyPr/>
          <a:lstStyle/>
          <a:p>
            <a:fld id="{30B13AB4-CCEF-4E4B-9F9E-3B0A554C4FC2}" type="slidenum">
              <a:rPr lang="en-US" smtClean="0"/>
              <a:t>5</a:t>
            </a:fld>
            <a:endParaRPr lang="en-US"/>
          </a:p>
        </p:txBody>
      </p:sp>
    </p:spTree>
    <p:extLst>
      <p:ext uri="{BB962C8B-B14F-4D97-AF65-F5344CB8AC3E}">
        <p14:creationId xmlns:p14="http://schemas.microsoft.com/office/powerpoint/2010/main" val="2748785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review open purchase orders, transaction ZME2K can be used.</a:t>
            </a:r>
          </a:p>
          <a:p>
            <a:endParaRPr lang="en-US" dirty="0"/>
          </a:p>
          <a:p>
            <a:r>
              <a:rPr lang="en-US" dirty="0"/>
              <a:t>Click the “Dynamic Selections” button to bring in the funds center field.  Use the “Multiple </a:t>
            </a:r>
            <a:r>
              <a:rPr lang="en-US" dirty="0" err="1"/>
              <a:t>Selction</a:t>
            </a:r>
            <a:r>
              <a:rPr lang="en-US" dirty="0"/>
              <a:t>” button if you would like to run multiple funds centers at once.</a:t>
            </a:r>
          </a:p>
          <a:p>
            <a:endParaRPr lang="en-US" dirty="0"/>
          </a:p>
          <a:p>
            <a:r>
              <a:rPr lang="en-US" dirty="0"/>
              <a:t>Click the “Choose Layout” button to review P0’s that need to be received, or P0’s that need to be invoiced.</a:t>
            </a:r>
          </a:p>
          <a:p>
            <a:r>
              <a:rPr lang="en-US" dirty="0"/>
              <a:t>	Any items that have been physically received, but appear on the “To Be 	Received” report, require a goods receipt to be posted by the department in 	SAP.</a:t>
            </a:r>
          </a:p>
          <a:p>
            <a:endParaRPr lang="en-US" dirty="0"/>
          </a:p>
          <a:p>
            <a:r>
              <a:rPr lang="en-US" dirty="0"/>
              <a:t>	Any P0’s appearing on the “To Be Invoiced” report require an invoice document 	to be processed by Accounts Payable.</a:t>
            </a:r>
          </a:p>
        </p:txBody>
      </p:sp>
      <p:sp>
        <p:nvSpPr>
          <p:cNvPr id="4" name="Slide Number Placeholder 3"/>
          <p:cNvSpPr>
            <a:spLocks noGrp="1"/>
          </p:cNvSpPr>
          <p:nvPr>
            <p:ph type="sldNum" sz="quarter" idx="10"/>
          </p:nvPr>
        </p:nvSpPr>
        <p:spPr/>
        <p:txBody>
          <a:bodyPr/>
          <a:lstStyle/>
          <a:p>
            <a:fld id="{30B13AB4-CCEF-4E4B-9F9E-3B0A554C4FC2}" type="slidenum">
              <a:rPr lang="en-US" smtClean="0"/>
              <a:t>6</a:t>
            </a:fld>
            <a:endParaRPr lang="en-US"/>
          </a:p>
        </p:txBody>
      </p:sp>
    </p:spTree>
    <p:extLst>
      <p:ext uri="{BB962C8B-B14F-4D97-AF65-F5344CB8AC3E}">
        <p14:creationId xmlns:p14="http://schemas.microsoft.com/office/powerpoint/2010/main" val="372914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review outstanding documents is through ZFBC.</a:t>
            </a:r>
          </a:p>
          <a:p>
            <a:r>
              <a:rPr lang="en-US" dirty="0"/>
              <a:t>	Purchase orders, purchase requisitions and travel docs will appear in the 	“Commitments” column.  When a purchase order has been invoiced or 	received, it will no longer appear in the commitments column.  When a travel 	expense has been approved through Accounts Payable, it will no longer appear 	in the “Commitments” column.</a:t>
            </a:r>
          </a:p>
          <a:p>
            <a:endParaRPr lang="en-US" dirty="0"/>
          </a:p>
          <a:p>
            <a:r>
              <a:rPr lang="en-US" dirty="0"/>
              <a:t>	Electronic interdepartmental bills and recodes will appear in the “Parked 	Actual” column.  Once the electronic document has been approved at the final 	level of workflow, it will no longer appear in the “Parked Actuals” column.</a:t>
            </a:r>
          </a:p>
          <a:p>
            <a:endParaRPr lang="en-US" dirty="0"/>
          </a:p>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7</a:t>
            </a:fld>
            <a:endParaRPr lang="en-US"/>
          </a:p>
        </p:txBody>
      </p:sp>
    </p:spTree>
    <p:extLst>
      <p:ext uri="{BB962C8B-B14F-4D97-AF65-F5344CB8AC3E}">
        <p14:creationId xmlns:p14="http://schemas.microsoft.com/office/powerpoint/2010/main" val="1914948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all commitments in the travel lines.</a:t>
            </a:r>
          </a:p>
          <a:p>
            <a:endParaRPr lang="en-US" dirty="0"/>
          </a:p>
          <a:p>
            <a:r>
              <a:rPr lang="en-US" dirty="0"/>
              <a:t>Outstanding requests for trips in the past should be reviewed to determine if an expense report should be filed or if the request should be cancelled.</a:t>
            </a:r>
          </a:p>
          <a:p>
            <a:endParaRPr lang="en-US" dirty="0"/>
          </a:p>
          <a:p>
            <a:r>
              <a:rPr lang="en-US" dirty="0"/>
              <a:t>Review outstanding expenses to determine if further action is required by the department (additional receipts, explanation of expenses).  If you have questions regarding outstanding expenses, please contact Accounts Payable.</a:t>
            </a:r>
          </a:p>
          <a:p>
            <a:endParaRPr lang="en-US" dirty="0"/>
          </a:p>
          <a:p>
            <a:r>
              <a:rPr lang="en-US" dirty="0"/>
              <a:t>FY22 travel expense reports are due to Accounts Payable by July 8.</a:t>
            </a:r>
          </a:p>
          <a:p>
            <a:endParaRPr lang="en-US" dirty="0"/>
          </a:p>
          <a:p>
            <a:r>
              <a:rPr lang="en-US" dirty="0"/>
              <a:t>Any FY22 trips in a draft status will be deleted on June 24.</a:t>
            </a:r>
          </a:p>
        </p:txBody>
      </p:sp>
      <p:sp>
        <p:nvSpPr>
          <p:cNvPr id="4" name="Slide Number Placeholder 3"/>
          <p:cNvSpPr>
            <a:spLocks noGrp="1"/>
          </p:cNvSpPr>
          <p:nvPr>
            <p:ph type="sldNum" sz="quarter" idx="10"/>
          </p:nvPr>
        </p:nvSpPr>
        <p:spPr/>
        <p:txBody>
          <a:bodyPr/>
          <a:lstStyle/>
          <a:p>
            <a:fld id="{30B13AB4-CCEF-4E4B-9F9E-3B0A554C4FC2}" type="slidenum">
              <a:rPr lang="en-US" smtClean="0"/>
              <a:t>8</a:t>
            </a:fld>
            <a:endParaRPr lang="en-US"/>
          </a:p>
        </p:txBody>
      </p:sp>
    </p:spTree>
    <p:extLst>
      <p:ext uri="{BB962C8B-B14F-4D97-AF65-F5344CB8AC3E}">
        <p14:creationId xmlns:p14="http://schemas.microsoft.com/office/powerpoint/2010/main" val="3383995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BW Travel Management Report can be utilized to review the outstanding requests and expense reports by cost center and employee.</a:t>
            </a:r>
          </a:p>
        </p:txBody>
      </p:sp>
      <p:sp>
        <p:nvSpPr>
          <p:cNvPr id="4" name="Slide Number Placeholder 3"/>
          <p:cNvSpPr>
            <a:spLocks noGrp="1"/>
          </p:cNvSpPr>
          <p:nvPr>
            <p:ph type="sldNum" sz="quarter" idx="10"/>
          </p:nvPr>
        </p:nvSpPr>
        <p:spPr/>
        <p:txBody>
          <a:bodyPr/>
          <a:lstStyle/>
          <a:p>
            <a:fld id="{30B13AB4-CCEF-4E4B-9F9E-3B0A554C4FC2}" type="slidenum">
              <a:rPr lang="en-US" smtClean="0"/>
              <a:t>9</a:t>
            </a:fld>
            <a:endParaRPr lang="en-US"/>
          </a:p>
        </p:txBody>
      </p:sp>
    </p:spTree>
    <p:extLst>
      <p:ext uri="{BB962C8B-B14F-4D97-AF65-F5344CB8AC3E}">
        <p14:creationId xmlns:p14="http://schemas.microsoft.com/office/powerpoint/2010/main" val="1624703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bg1"/>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spTree>
    <p:extLst>
      <p:ext uri="{BB962C8B-B14F-4D97-AF65-F5344CB8AC3E}">
        <p14:creationId xmlns:p14="http://schemas.microsoft.com/office/powerpoint/2010/main" val="2513807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2601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0108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Slide_2">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1612522"/>
          </a:xfrm>
          <a:prstGeom prst="rect">
            <a:avLst/>
          </a:prstGeom>
        </p:spPr>
        <p:txBody>
          <a:bodyPr/>
          <a:lstStyle>
            <a:lvl1pPr algn="l">
              <a:defRPr b="1" baseline="0"/>
            </a:lvl1pPr>
          </a:lstStyle>
          <a:p>
            <a:r>
              <a:rPr lang="en-US" dirty="0"/>
              <a:t>DOUBLE LINE</a:t>
            </a:r>
            <a:br>
              <a:rPr lang="en-US" dirty="0"/>
            </a:br>
            <a:r>
              <a:rPr lang="en-US" dirty="0"/>
              <a:t>SLIDE HEADLINE 44PT</a:t>
            </a:r>
            <a:br>
              <a:rPr lang="en-US" dirty="0"/>
            </a:br>
            <a:endParaRPr lang="en-US" dirty="0"/>
          </a:p>
        </p:txBody>
      </p:sp>
      <p:sp>
        <p:nvSpPr>
          <p:cNvPr id="13" name="Text Placeholder 12"/>
          <p:cNvSpPr>
            <a:spLocks noGrp="1"/>
          </p:cNvSpPr>
          <p:nvPr>
            <p:ph type="body" sz="quarter" idx="11"/>
          </p:nvPr>
        </p:nvSpPr>
        <p:spPr>
          <a:xfrm>
            <a:off x="576942" y="2667530"/>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5" name="Straight Connector 4"/>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0912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Side_3">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673291"/>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Tree>
    <p:extLst>
      <p:ext uri="{BB962C8B-B14F-4D97-AF65-F5344CB8AC3E}">
        <p14:creationId xmlns:p14="http://schemas.microsoft.com/office/powerpoint/2010/main" val="544737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141234"/>
            <a:ext cx="3694875" cy="4021441"/>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12"/>
          <p:cNvSpPr>
            <a:spLocks noGrp="1"/>
          </p:cNvSpPr>
          <p:nvPr>
            <p:ph type="body" sz="quarter" idx="12"/>
          </p:nvPr>
        </p:nvSpPr>
        <p:spPr>
          <a:xfrm>
            <a:off x="4631374" y="2141234"/>
            <a:ext cx="3717967" cy="4021441"/>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99218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Slide_10">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673292"/>
            <a:ext cx="235560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
        <p:nvSpPr>
          <p:cNvPr id="11" name="Text Placeholder 12"/>
          <p:cNvSpPr>
            <a:spLocks noGrp="1"/>
          </p:cNvSpPr>
          <p:nvPr>
            <p:ph type="body" sz="quarter" idx="13"/>
          </p:nvPr>
        </p:nvSpPr>
        <p:spPr>
          <a:xfrm>
            <a:off x="3290126" y="2673292"/>
            <a:ext cx="235560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sp>
        <p:nvSpPr>
          <p:cNvPr id="12" name="Text Placeholder 12"/>
          <p:cNvSpPr>
            <a:spLocks noGrp="1"/>
          </p:cNvSpPr>
          <p:nvPr>
            <p:ph type="body" sz="quarter" idx="14"/>
          </p:nvPr>
        </p:nvSpPr>
        <p:spPr>
          <a:xfrm>
            <a:off x="6077802" y="2673292"/>
            <a:ext cx="235560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spTree>
    <p:extLst>
      <p:ext uri="{BB962C8B-B14F-4D97-AF65-F5344CB8AC3E}">
        <p14:creationId xmlns:p14="http://schemas.microsoft.com/office/powerpoint/2010/main" val="3992016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Slide_9">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673292"/>
            <a:ext cx="785646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Tree>
    <p:extLst>
      <p:ext uri="{BB962C8B-B14F-4D97-AF65-F5344CB8AC3E}">
        <p14:creationId xmlns:p14="http://schemas.microsoft.com/office/powerpoint/2010/main" val="577356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5" name="Text Placeholder 12"/>
          <p:cNvSpPr>
            <a:spLocks noGrp="1"/>
          </p:cNvSpPr>
          <p:nvPr>
            <p:ph type="body" sz="quarter" idx="12"/>
          </p:nvPr>
        </p:nvSpPr>
        <p:spPr>
          <a:xfrm>
            <a:off x="4631374" y="2141234"/>
            <a:ext cx="3717967" cy="4021441"/>
          </a:xfrm>
          <a:prstGeom prst="rect">
            <a:avLst/>
          </a:prstGeom>
        </p:spPr>
        <p:txBody>
          <a:bodyPr vert="horz"/>
          <a:lstStyle>
            <a:lvl1pPr marL="230188" indent="-230188">
              <a:buFont typeface="Arial"/>
              <a:buChar char="•"/>
              <a:defRPr sz="2400">
                <a:latin typeface="Arial"/>
                <a:cs typeface="Arial"/>
              </a:defRPr>
            </a:lvl1pPr>
            <a:lvl2pPr marL="688975" indent="-231775">
              <a:buFont typeface="Arial"/>
              <a:buChar char="•"/>
              <a:defRPr sz="2000">
                <a:solidFill>
                  <a:schemeClr val="accent6"/>
                </a:solidFill>
                <a:latin typeface="Arial"/>
                <a:cs typeface="Arial"/>
              </a:defRPr>
            </a:lvl2pPr>
            <a:lvl3pPr>
              <a:defRPr sz="1600">
                <a:solidFill>
                  <a:schemeClr val="accent3"/>
                </a:solidFill>
                <a:latin typeface="Arial"/>
                <a:cs typeface="Arial"/>
              </a:defRPr>
            </a:lvl3pPr>
          </a:lstStyle>
          <a:p>
            <a:pPr lvl="0"/>
            <a:r>
              <a:rPr lang="en-US" dirty="0"/>
              <a:t>Click to edit Master text styles</a:t>
            </a:r>
          </a:p>
          <a:p>
            <a:pPr lvl="1"/>
            <a:r>
              <a:rPr lang="en-US" dirty="0"/>
              <a:t>Second level</a:t>
            </a:r>
          </a:p>
          <a:p>
            <a:pPr lvl="2"/>
            <a:r>
              <a:rPr lang="en-US" dirty="0"/>
              <a:t>Third level</a:t>
            </a:r>
          </a:p>
        </p:txBody>
      </p:sp>
      <p:sp>
        <p:nvSpPr>
          <p:cNvPr id="4" name="Picture Placeholder 3"/>
          <p:cNvSpPr>
            <a:spLocks noGrp="1"/>
          </p:cNvSpPr>
          <p:nvPr>
            <p:ph type="pic" sz="quarter" idx="13"/>
          </p:nvPr>
        </p:nvSpPr>
        <p:spPr>
          <a:xfrm>
            <a:off x="696914" y="2141538"/>
            <a:ext cx="3647824" cy="4021137"/>
          </a:xfrm>
          <a:prstGeom prst="rect">
            <a:avLst/>
          </a:prstGeom>
        </p:spPr>
        <p:txBody>
          <a:bodyPr vert="horz"/>
          <a:lstStyle/>
          <a:p>
            <a:endParaRPr lang="en-US"/>
          </a:p>
        </p:txBody>
      </p:sp>
    </p:spTree>
    <p:extLst>
      <p:ext uri="{BB962C8B-B14F-4D97-AF65-F5344CB8AC3E}">
        <p14:creationId xmlns:p14="http://schemas.microsoft.com/office/powerpoint/2010/main" val="3408296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12"/>
          <p:cNvSpPr>
            <a:spLocks noGrp="1"/>
          </p:cNvSpPr>
          <p:nvPr>
            <p:ph type="body" sz="quarter" idx="11"/>
          </p:nvPr>
        </p:nvSpPr>
        <p:spPr>
          <a:xfrm>
            <a:off x="576942" y="4157579"/>
            <a:ext cx="2355603" cy="2005096"/>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sp>
        <p:nvSpPr>
          <p:cNvPr id="7" name="Text Placeholder 12"/>
          <p:cNvSpPr>
            <a:spLocks noGrp="1"/>
          </p:cNvSpPr>
          <p:nvPr>
            <p:ph type="body" sz="quarter" idx="13"/>
          </p:nvPr>
        </p:nvSpPr>
        <p:spPr>
          <a:xfrm>
            <a:off x="3228221" y="4157579"/>
            <a:ext cx="2355603" cy="2005096"/>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sp>
        <p:nvSpPr>
          <p:cNvPr id="8" name="Text Placeholder 12"/>
          <p:cNvSpPr>
            <a:spLocks noGrp="1"/>
          </p:cNvSpPr>
          <p:nvPr>
            <p:ph type="body" sz="quarter" idx="14"/>
          </p:nvPr>
        </p:nvSpPr>
        <p:spPr>
          <a:xfrm>
            <a:off x="5859463" y="4157579"/>
            <a:ext cx="2355603" cy="2005096"/>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sp>
        <p:nvSpPr>
          <p:cNvPr id="9" name="Picture Placeholder 8"/>
          <p:cNvSpPr>
            <a:spLocks noGrp="1"/>
          </p:cNvSpPr>
          <p:nvPr>
            <p:ph type="pic" sz="quarter" idx="15"/>
          </p:nvPr>
        </p:nvSpPr>
        <p:spPr>
          <a:xfrm>
            <a:off x="701675" y="2152316"/>
            <a:ext cx="2355603" cy="1884947"/>
          </a:xfrm>
          <a:prstGeom prst="rect">
            <a:avLst/>
          </a:prstGeom>
        </p:spPr>
        <p:txBody>
          <a:bodyPr vert="horz"/>
          <a:lstStyle>
            <a:lvl1pPr marL="0" indent="0">
              <a:buNone/>
              <a:defRPr/>
            </a:lvl1pPr>
          </a:lstStyle>
          <a:p>
            <a:endParaRPr lang="en-US" dirty="0"/>
          </a:p>
        </p:txBody>
      </p:sp>
      <p:sp>
        <p:nvSpPr>
          <p:cNvPr id="16" name="Picture Placeholder 8"/>
          <p:cNvSpPr>
            <a:spLocks noGrp="1"/>
          </p:cNvSpPr>
          <p:nvPr>
            <p:ph type="pic" sz="quarter" idx="16"/>
          </p:nvPr>
        </p:nvSpPr>
        <p:spPr>
          <a:xfrm>
            <a:off x="3331084" y="2152316"/>
            <a:ext cx="2355603" cy="1884947"/>
          </a:xfrm>
          <a:prstGeom prst="rect">
            <a:avLst/>
          </a:prstGeom>
        </p:spPr>
        <p:txBody>
          <a:bodyPr vert="horz"/>
          <a:lstStyle>
            <a:lvl1pPr marL="0" indent="0">
              <a:buNone/>
              <a:defRPr/>
            </a:lvl1pPr>
          </a:lstStyle>
          <a:p>
            <a:endParaRPr lang="en-US" dirty="0"/>
          </a:p>
        </p:txBody>
      </p:sp>
      <p:sp>
        <p:nvSpPr>
          <p:cNvPr id="17" name="Picture Placeholder 8"/>
          <p:cNvSpPr>
            <a:spLocks noGrp="1"/>
          </p:cNvSpPr>
          <p:nvPr>
            <p:ph type="pic" sz="quarter" idx="17"/>
          </p:nvPr>
        </p:nvSpPr>
        <p:spPr>
          <a:xfrm>
            <a:off x="5978302" y="2152316"/>
            <a:ext cx="2355603" cy="1884947"/>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584976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057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_2">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bg1"/>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spTree>
    <p:extLst>
      <p:ext uri="{BB962C8B-B14F-4D97-AF65-F5344CB8AC3E}">
        <p14:creationId xmlns:p14="http://schemas.microsoft.com/office/powerpoint/2010/main" val="2905133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576942" y="2655435"/>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7" name="Straight Connector 6"/>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ctrTitle" hasCustomPrompt="1"/>
          </p:nvPr>
        </p:nvSpPr>
        <p:spPr>
          <a:xfrm>
            <a:off x="576942" y="884616"/>
            <a:ext cx="7772400" cy="1612522"/>
          </a:xfrm>
          <a:prstGeom prst="rect">
            <a:avLst/>
          </a:prstGeom>
        </p:spPr>
        <p:txBody>
          <a:bodyPr/>
          <a:lstStyle>
            <a:lvl1pPr algn="l">
              <a:defRPr b="1" baseline="0">
                <a:solidFill>
                  <a:schemeClr val="bg1"/>
                </a:solidFill>
              </a:defRPr>
            </a:lvl1pPr>
          </a:lstStyle>
          <a:p>
            <a:r>
              <a:rPr lang="en-US" dirty="0"/>
              <a:t>DOUBLE LINE</a:t>
            </a:r>
            <a:br>
              <a:rPr lang="en-US" dirty="0"/>
            </a:br>
            <a:r>
              <a:rPr lang="en-US" dirty="0"/>
              <a:t>SLIDE HEADLINE 44PT</a:t>
            </a:r>
            <a:br>
              <a:rPr lang="en-US" dirty="0"/>
            </a:br>
            <a:endParaRPr lang="en-US" dirty="0"/>
          </a:p>
        </p:txBody>
      </p:sp>
    </p:spTree>
    <p:extLst>
      <p:ext uri="{BB962C8B-B14F-4D97-AF65-F5344CB8AC3E}">
        <p14:creationId xmlns:p14="http://schemas.microsoft.com/office/powerpoint/2010/main" val="2781054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Slide_6">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solidFill>
                  <a:schemeClr val="bg1"/>
                </a:solidFill>
              </a:defRPr>
            </a:lvl1pPr>
          </a:lstStyle>
          <a:p>
            <a:r>
              <a:rPr lang="en-US" dirty="0"/>
              <a:t>SLIDE HEADLINE 44PT</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12"/>
          <p:cNvSpPr>
            <a:spLocks noGrp="1"/>
          </p:cNvSpPr>
          <p:nvPr>
            <p:ph type="body" sz="quarter" idx="11"/>
          </p:nvPr>
        </p:nvSpPr>
        <p:spPr>
          <a:xfrm>
            <a:off x="576942" y="2655435"/>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sp>
        <p:nvSpPr>
          <p:cNvPr id="15"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Tree>
    <p:extLst>
      <p:ext uri="{BB962C8B-B14F-4D97-AF65-F5344CB8AC3E}">
        <p14:creationId xmlns:p14="http://schemas.microsoft.com/office/powerpoint/2010/main" val="933954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Slide_1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5" name="Text Placeholder 12"/>
          <p:cNvSpPr>
            <a:spLocks noGrp="1"/>
          </p:cNvSpPr>
          <p:nvPr>
            <p:ph type="body" sz="quarter" idx="12"/>
          </p:nvPr>
        </p:nvSpPr>
        <p:spPr>
          <a:xfrm>
            <a:off x="576942" y="2141234"/>
            <a:ext cx="3694875" cy="4021441"/>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p:cNvSpPr>
            <a:spLocks noGrp="1"/>
          </p:cNvSpPr>
          <p:nvPr>
            <p:ph type="body" sz="quarter" idx="14"/>
          </p:nvPr>
        </p:nvSpPr>
        <p:spPr>
          <a:xfrm>
            <a:off x="4619827" y="2141234"/>
            <a:ext cx="3694875" cy="4021441"/>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90168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Slide_8">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3" y="2919866"/>
            <a:ext cx="3354009" cy="3242809"/>
          </a:xfrm>
          <a:prstGeom prst="rect">
            <a:avLst/>
          </a:prstGeom>
        </p:spPr>
        <p:txBody>
          <a:bodyPr vert="horz"/>
          <a:lstStyle>
            <a:lvl1pPr marL="230188" indent="-230188">
              <a:buFont typeface="Arial"/>
              <a:buChar char="•"/>
              <a:defRPr sz="2000">
                <a:solidFill>
                  <a:schemeClr val="tx1"/>
                </a:solidFill>
              </a:defRPr>
            </a:lvl1pPr>
            <a:lvl2pPr marL="688975" indent="-231775">
              <a:buFont typeface="Arial"/>
              <a:buChar char="•"/>
              <a:defRPr sz="1600">
                <a:solidFill>
                  <a:schemeClr val="tx1"/>
                </a:solidFill>
              </a:defRPr>
            </a:lvl2pPr>
            <a:lvl3pPr>
              <a:defRPr sz="1600">
                <a:solidFill>
                  <a:schemeClr val="bg1"/>
                </a:solidFill>
              </a:defRPr>
            </a:lvl3pPr>
          </a:lstStyle>
          <a:p>
            <a:pPr lvl="0"/>
            <a:r>
              <a:rPr lang="en-US" dirty="0"/>
              <a:t>Click to edit Master text styles</a:t>
            </a:r>
          </a:p>
        </p:txBody>
      </p:sp>
      <p:cxnSp>
        <p:nvCxnSpPr>
          <p:cNvPr id="14" name="Straight Connector 13"/>
          <p:cNvCxnSpPr/>
          <p:nvPr userDrawn="1"/>
        </p:nvCxnSpPr>
        <p:spPr>
          <a:xfrm>
            <a:off x="697518" y="2739662"/>
            <a:ext cx="357210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2"/>
          <p:cNvSpPr>
            <a:spLocks noGrp="1"/>
          </p:cNvSpPr>
          <p:nvPr>
            <p:ph type="body" sz="quarter" idx="12"/>
          </p:nvPr>
        </p:nvSpPr>
        <p:spPr>
          <a:xfrm>
            <a:off x="4656666" y="2919866"/>
            <a:ext cx="3354009" cy="3242809"/>
          </a:xfrm>
          <a:prstGeom prst="rect">
            <a:avLst/>
          </a:prstGeom>
        </p:spPr>
        <p:txBody>
          <a:bodyPr vert="horz"/>
          <a:lstStyle>
            <a:lvl1pPr marL="230188" indent="-230188">
              <a:buFont typeface="Arial"/>
              <a:buChar char="•"/>
              <a:defRPr sz="2000">
                <a:solidFill>
                  <a:schemeClr val="tx1"/>
                </a:solidFill>
              </a:defRPr>
            </a:lvl1pPr>
            <a:lvl2pPr marL="688975" indent="-231775">
              <a:buFont typeface="Arial"/>
              <a:buChar char="•"/>
              <a:defRPr sz="1600">
                <a:solidFill>
                  <a:schemeClr val="tx1"/>
                </a:solidFill>
              </a:defRPr>
            </a:lvl2pPr>
            <a:lvl3pPr>
              <a:defRPr sz="1600">
                <a:solidFill>
                  <a:schemeClr val="bg1"/>
                </a:solidFill>
              </a:defRPr>
            </a:lvl3pPr>
          </a:lstStyle>
          <a:p>
            <a:pPr lvl="0"/>
            <a:r>
              <a:rPr lang="en-US" dirty="0"/>
              <a:t>Click to edit Master text styles</a:t>
            </a:r>
          </a:p>
        </p:txBody>
      </p:sp>
      <p:cxnSp>
        <p:nvCxnSpPr>
          <p:cNvPr id="20" name="Straight Connector 19"/>
          <p:cNvCxnSpPr/>
          <p:nvPr userDrawn="1"/>
        </p:nvCxnSpPr>
        <p:spPr>
          <a:xfrm>
            <a:off x="4777241" y="2739662"/>
            <a:ext cx="357210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 Placeholder 9"/>
          <p:cNvSpPr>
            <a:spLocks noGrp="1"/>
          </p:cNvSpPr>
          <p:nvPr>
            <p:ph type="body" sz="quarter" idx="13" hasCustomPrompt="1"/>
          </p:nvPr>
        </p:nvSpPr>
        <p:spPr>
          <a:xfrm>
            <a:off x="604915" y="2028604"/>
            <a:ext cx="4040187" cy="695381"/>
          </a:xfrm>
          <a:prstGeom prst="rect">
            <a:avLst/>
          </a:prstGeom>
        </p:spPr>
        <p:txBody>
          <a:bodyPr vert="horz"/>
          <a:lstStyle>
            <a:lvl1pPr marL="0" indent="0">
              <a:buNone/>
              <a:defRPr b="1" baseline="0">
                <a:solidFill>
                  <a:schemeClr val="tx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Heading</a:t>
            </a:r>
          </a:p>
        </p:txBody>
      </p:sp>
      <p:sp>
        <p:nvSpPr>
          <p:cNvPr id="10" name="Text Placeholder 9"/>
          <p:cNvSpPr>
            <a:spLocks noGrp="1"/>
          </p:cNvSpPr>
          <p:nvPr>
            <p:ph type="body" sz="quarter" idx="14" hasCustomPrompt="1"/>
          </p:nvPr>
        </p:nvSpPr>
        <p:spPr>
          <a:xfrm>
            <a:off x="4657197" y="2028604"/>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Heading</a:t>
            </a:r>
          </a:p>
        </p:txBody>
      </p:sp>
    </p:spTree>
    <p:extLst>
      <p:ext uri="{BB962C8B-B14F-4D97-AF65-F5344CB8AC3E}">
        <p14:creationId xmlns:p14="http://schemas.microsoft.com/office/powerpoint/2010/main" val="146152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_BoldStatemen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1880522"/>
            <a:ext cx="8034868" cy="1530335"/>
          </a:xfrm>
          <a:prstGeom prst="rect">
            <a:avLst/>
          </a:prstGeom>
        </p:spPr>
        <p:txBody>
          <a:bodyPr/>
          <a:lstStyle>
            <a:lvl1pPr algn="l">
              <a:defRPr b="1" baseline="0"/>
            </a:lvl1pPr>
          </a:lstStyle>
          <a:p>
            <a:r>
              <a:rPr lang="en-US" dirty="0"/>
              <a:t>QUOTE OR BOLD STRONG</a:t>
            </a:r>
            <a:br>
              <a:rPr lang="en-US" dirty="0"/>
            </a:br>
            <a:r>
              <a:rPr lang="en-US" dirty="0"/>
              <a:t>MESSAGE HERE 44PT</a:t>
            </a:r>
            <a:br>
              <a:rPr lang="en-US" dirty="0"/>
            </a:br>
            <a:endParaRPr lang="en-US" dirty="0"/>
          </a:p>
        </p:txBody>
      </p:sp>
      <p:sp>
        <p:nvSpPr>
          <p:cNvPr id="5" name="Text Placeholder 4"/>
          <p:cNvSpPr>
            <a:spLocks noGrp="1"/>
          </p:cNvSpPr>
          <p:nvPr>
            <p:ph type="body" sz="quarter" idx="10" hasCustomPrompt="1"/>
          </p:nvPr>
        </p:nvSpPr>
        <p:spPr>
          <a:xfrm>
            <a:off x="588963" y="3883176"/>
            <a:ext cx="3983037" cy="1323975"/>
          </a:xfrm>
          <a:prstGeom prst="rect">
            <a:avLst/>
          </a:prstGeom>
        </p:spPr>
        <p:txBody>
          <a:bodyPr vert="horz"/>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 stated by</a:t>
            </a:r>
          </a:p>
        </p:txBody>
      </p:sp>
    </p:spTree>
    <p:extLst>
      <p:ext uri="{BB962C8B-B14F-4D97-AF65-F5344CB8AC3E}">
        <p14:creationId xmlns:p14="http://schemas.microsoft.com/office/powerpoint/2010/main" val="3498608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Slide_2">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6942" y="1880522"/>
            <a:ext cx="8034868" cy="1530335"/>
          </a:xfrm>
          <a:prstGeom prst="rect">
            <a:avLst/>
          </a:prstGeom>
        </p:spPr>
        <p:txBody>
          <a:bodyPr/>
          <a:lstStyle>
            <a:lvl1pPr algn="l">
              <a:defRPr b="1" baseline="0">
                <a:solidFill>
                  <a:schemeClr val="tx2"/>
                </a:solidFill>
              </a:defRPr>
            </a:lvl1pPr>
          </a:lstStyle>
          <a:p>
            <a:r>
              <a:rPr lang="en-US" dirty="0"/>
              <a:t>QUOTE OR BOLD STRONG</a:t>
            </a:r>
            <a:br>
              <a:rPr lang="en-US" dirty="0"/>
            </a:br>
            <a:r>
              <a:rPr lang="en-US" dirty="0"/>
              <a:t>MESSAGE HERE 44PT</a:t>
            </a:r>
            <a:br>
              <a:rPr lang="en-US" dirty="0"/>
            </a:br>
            <a:endParaRPr lang="en-US" dirty="0"/>
          </a:p>
        </p:txBody>
      </p:sp>
      <p:sp>
        <p:nvSpPr>
          <p:cNvPr id="8" name="Text Placeholder 4"/>
          <p:cNvSpPr>
            <a:spLocks noGrp="1"/>
          </p:cNvSpPr>
          <p:nvPr>
            <p:ph type="body" sz="quarter" idx="10" hasCustomPrompt="1"/>
          </p:nvPr>
        </p:nvSpPr>
        <p:spPr>
          <a:xfrm>
            <a:off x="588963" y="3883176"/>
            <a:ext cx="3983037" cy="1323975"/>
          </a:xfrm>
          <a:prstGeom prst="rect">
            <a:avLst/>
          </a:prstGeom>
        </p:spPr>
        <p:txBody>
          <a:bodyPr vert="horz"/>
          <a:lstStyle>
            <a:lvl1pPr marL="0" indent="0">
              <a:buNone/>
              <a:defRPr sz="2000" i="1">
                <a:solidFill>
                  <a:srgbClr val="F5B94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stated by</a:t>
            </a:r>
          </a:p>
        </p:txBody>
      </p:sp>
    </p:spTree>
    <p:extLst>
      <p:ext uri="{BB962C8B-B14F-4D97-AF65-F5344CB8AC3E}">
        <p14:creationId xmlns:p14="http://schemas.microsoft.com/office/powerpoint/2010/main" val="2477900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6547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0375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3989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769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6800275" y="5292343"/>
            <a:ext cx="1894608" cy="939602"/>
          </a:xfrm>
          <a:prstGeom prst="rect">
            <a:avLst/>
          </a:prstGeom>
        </p:spPr>
      </p:pic>
      <p:sp>
        <p:nvSpPr>
          <p:cNvPr id="6" name="Title 1"/>
          <p:cNvSpPr>
            <a:spLocks noGrp="1"/>
          </p:cNvSpPr>
          <p:nvPr>
            <p:ph type="ctrTitle" hasCustomPrompt="1"/>
          </p:nvPr>
        </p:nvSpPr>
        <p:spPr>
          <a:xfrm>
            <a:off x="1084942" y="2510300"/>
            <a:ext cx="7772400" cy="1723035"/>
          </a:xfrm>
          <a:prstGeom prst="rect">
            <a:avLst/>
          </a:prstGeom>
        </p:spPr>
        <p:txBody>
          <a:bodyPr/>
          <a:lstStyle>
            <a:lvl1pPr algn="l">
              <a:defRPr sz="3600" b="1" baseline="0">
                <a:solidFill>
                  <a:schemeClr val="tx1"/>
                </a:solidFill>
              </a:defRPr>
            </a:lvl1pPr>
          </a:lstStyle>
          <a:p>
            <a:r>
              <a:rPr lang="en-US" dirty="0"/>
              <a:t>PRESENTATION</a:t>
            </a:r>
            <a:br>
              <a:rPr lang="en-US" dirty="0"/>
            </a:br>
            <a:r>
              <a:rPr lang="en-US" dirty="0"/>
              <a:t>HEADLINE</a:t>
            </a:r>
          </a:p>
        </p:txBody>
      </p:sp>
      <p:sp>
        <p:nvSpPr>
          <p:cNvPr id="8" name="Text Placeholder 9"/>
          <p:cNvSpPr>
            <a:spLocks noGrp="1"/>
          </p:cNvSpPr>
          <p:nvPr>
            <p:ph type="body" sz="quarter" idx="13" hasCustomPrompt="1"/>
          </p:nvPr>
        </p:nvSpPr>
        <p:spPr>
          <a:xfrm>
            <a:off x="1112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spTree>
    <p:extLst>
      <p:ext uri="{BB962C8B-B14F-4D97-AF65-F5344CB8AC3E}">
        <p14:creationId xmlns:p14="http://schemas.microsoft.com/office/powerpoint/2010/main" val="3713899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4714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825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1908056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Slide_2">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374837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Slide_3">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3345309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Sl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2678075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Slide_5">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13537454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Slide_6">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Picture 2" descr="56636_NKU_VISID_powerpointMasterslides-15.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503103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Slide_7">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1349443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ividerSlide_7">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8258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84942" y="2510300"/>
            <a:ext cx="7772400" cy="1723035"/>
          </a:xfrm>
          <a:prstGeom prst="rect">
            <a:avLst/>
          </a:prstGeom>
        </p:spPr>
        <p:txBody>
          <a:bodyPr/>
          <a:lstStyle>
            <a:lvl1pPr algn="l">
              <a:defRPr sz="3600" b="1" baseline="0">
                <a:solidFill>
                  <a:schemeClr val="tx1"/>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1112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pic>
        <p:nvPicPr>
          <p:cNvPr id="3" name="Picture 2"/>
          <p:cNvPicPr>
            <a:picLocks noChangeAspect="1"/>
          </p:cNvPicPr>
          <p:nvPr userDrawn="1"/>
        </p:nvPicPr>
        <p:blipFill>
          <a:blip r:embed="rId3"/>
          <a:stretch>
            <a:fillRect/>
          </a:stretch>
        </p:blipFill>
        <p:spPr>
          <a:xfrm>
            <a:off x="6111032" y="5611090"/>
            <a:ext cx="2514575" cy="586220"/>
          </a:xfrm>
          <a:prstGeom prst="rect">
            <a:avLst/>
          </a:prstGeom>
        </p:spPr>
      </p:pic>
    </p:spTree>
    <p:extLst>
      <p:ext uri="{BB962C8B-B14F-4D97-AF65-F5344CB8AC3E}">
        <p14:creationId xmlns:p14="http://schemas.microsoft.com/office/powerpoint/2010/main" val="1044090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ividerSlide_5">
    <p:bg>
      <p:bgPr>
        <a:solidFill>
          <a:schemeClr val="tx1"/>
        </a:solid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solidFill>
                  <a:schemeClr val="tx2"/>
                </a:solidFill>
                <a:latin typeface="Arial"/>
                <a:cs typeface="Arial"/>
              </a:defRPr>
            </a:lvl1pPr>
          </a:lstStyle>
          <a:p>
            <a:pPr lvl="0"/>
            <a:r>
              <a:rPr lang="en-US" dirty="0"/>
              <a:t>DIVIDER SLIDE</a:t>
            </a:r>
            <a:br>
              <a:rPr lang="en-US" dirty="0"/>
            </a:br>
            <a:r>
              <a:rPr lang="en-US" dirty="0"/>
              <a:t>HEADLINE</a:t>
            </a:r>
          </a:p>
        </p:txBody>
      </p:sp>
      <p:pic>
        <p:nvPicPr>
          <p:cNvPr id="3" name="Picture 2"/>
          <p:cNvPicPr>
            <a:picLocks noChangeAspect="1"/>
          </p:cNvPicPr>
          <p:nvPr userDrawn="1"/>
        </p:nvPicPr>
        <p:blipFill>
          <a:blip r:embed="rId2"/>
          <a:stretch>
            <a:fillRect/>
          </a:stretch>
        </p:blipFill>
        <p:spPr>
          <a:xfrm>
            <a:off x="2219159" y="2074173"/>
            <a:ext cx="6924842" cy="4783828"/>
          </a:xfrm>
          <a:prstGeom prst="rect">
            <a:avLst/>
          </a:prstGeom>
        </p:spPr>
      </p:pic>
    </p:spTree>
    <p:extLst>
      <p:ext uri="{BB962C8B-B14F-4D97-AF65-F5344CB8AC3E}">
        <p14:creationId xmlns:p14="http://schemas.microsoft.com/office/powerpoint/2010/main" val="3683152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Slide_ForUseWith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97013" y="0"/>
            <a:ext cx="7646987" cy="6858000"/>
          </a:xfrm>
          <a:prstGeom prst="rect">
            <a:avLst/>
          </a:prstGeom>
        </p:spPr>
        <p:txBody>
          <a:bodyPr vert="horz"/>
          <a:lstStyle/>
          <a:p>
            <a:endParaRPr lang="en-US"/>
          </a:p>
        </p:txBody>
      </p:sp>
    </p:spTree>
    <p:extLst>
      <p:ext uri="{BB962C8B-B14F-4D97-AF65-F5344CB8AC3E}">
        <p14:creationId xmlns:p14="http://schemas.microsoft.com/office/powerpoint/2010/main" val="3978036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ividerSlide_ForUseWith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9144000" cy="6858000"/>
          </a:xfrm>
          <a:prstGeom prst="rect">
            <a:avLst/>
          </a:prstGeom>
        </p:spPr>
        <p:txBody>
          <a:bodyPr vert="horz"/>
          <a:lstStyle/>
          <a:p>
            <a:endParaRPr lang="en-US"/>
          </a:p>
        </p:txBody>
      </p:sp>
    </p:spTree>
    <p:extLst>
      <p:ext uri="{BB962C8B-B14F-4D97-AF65-F5344CB8AC3E}">
        <p14:creationId xmlns:p14="http://schemas.microsoft.com/office/powerpoint/2010/main" val="1994863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elTheFlame">
    <p:spTree>
      <p:nvGrpSpPr>
        <p:cNvPr id="1" name=""/>
        <p:cNvGrpSpPr/>
        <p:nvPr/>
      </p:nvGrpSpPr>
      <p:grpSpPr>
        <a:xfrm>
          <a:off x="0" y="0"/>
          <a:ext cx="0" cy="0"/>
          <a:chOff x="0" y="0"/>
          <a:chExt cx="0" cy="0"/>
        </a:xfrm>
      </p:grpSpPr>
      <p:pic>
        <p:nvPicPr>
          <p:cNvPr id="4" name="Picture 3" descr="56636_NKU_VISID_powerpointMasterslides-1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4908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TheWay">
    <p:spTree>
      <p:nvGrpSpPr>
        <p:cNvPr id="1" name=""/>
        <p:cNvGrpSpPr/>
        <p:nvPr/>
      </p:nvGrpSpPr>
      <p:grpSpPr>
        <a:xfrm>
          <a:off x="0" y="0"/>
          <a:ext cx="0" cy="0"/>
          <a:chOff x="0" y="0"/>
          <a:chExt cx="0" cy="0"/>
        </a:xfrm>
      </p:grpSpPr>
      <p:pic>
        <p:nvPicPr>
          <p:cNvPr id="3" name="Picture 2" descr="56636_NKU_VISID_powerpointMasterslides-1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0376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RNBRIGHT">
    <p:spTree>
      <p:nvGrpSpPr>
        <p:cNvPr id="1" name=""/>
        <p:cNvGrpSpPr/>
        <p:nvPr/>
      </p:nvGrpSpPr>
      <p:grpSpPr>
        <a:xfrm>
          <a:off x="0" y="0"/>
          <a:ext cx="0" cy="0"/>
          <a:chOff x="0" y="0"/>
          <a:chExt cx="0" cy="0"/>
        </a:xfrm>
      </p:grpSpPr>
      <p:pic>
        <p:nvPicPr>
          <p:cNvPr id="2" name="Picture 1" descr="56636_NKU_VISID_powerpointMasterslides-09.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8921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gniteYourSpark">
    <p:spTree>
      <p:nvGrpSpPr>
        <p:cNvPr id="1" name=""/>
        <p:cNvGrpSpPr/>
        <p:nvPr/>
      </p:nvGrpSpPr>
      <p:grpSpPr>
        <a:xfrm>
          <a:off x="0" y="0"/>
          <a:ext cx="0" cy="0"/>
          <a:chOff x="0" y="0"/>
          <a:chExt cx="0" cy="0"/>
        </a:xfrm>
      </p:grpSpPr>
      <p:pic>
        <p:nvPicPr>
          <p:cNvPr id="4" name="Picture 3" descr="56636_NKU_VISID_powerpointMasterslides-0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2052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descr="56636_NKU_VISID_powerpointMasterslides2-04.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674"/>
            <a:ext cx="9144000" cy="6858000"/>
          </a:xfrm>
          <a:prstGeom prst="rect">
            <a:avLst/>
          </a:prstGeom>
        </p:spPr>
      </p:pic>
    </p:spTree>
    <p:extLst>
      <p:ext uri="{BB962C8B-B14F-4D97-AF65-F5344CB8AC3E}">
        <p14:creationId xmlns:p14="http://schemas.microsoft.com/office/powerpoint/2010/main" val="4169252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619125" y="2660315"/>
            <a:ext cx="8137191" cy="3877009"/>
          </a:xfrm>
          <a:prstGeom prst="rect">
            <a:avLst/>
          </a:prstGeom>
        </p:spPr>
        <p:txBody>
          <a:bodyPr vert="horz"/>
          <a:lstStyle/>
          <a:p>
            <a:endParaRPr lang="en-US" dirty="0"/>
          </a:p>
        </p:txBody>
      </p:sp>
      <p:sp>
        <p:nvSpPr>
          <p:cNvPr id="7" name="Title 1"/>
          <p:cNvSpPr>
            <a:spLocks noGrp="1"/>
          </p:cNvSpPr>
          <p:nvPr>
            <p:ph type="ctrTitle" hasCustomPrompt="1"/>
          </p:nvPr>
        </p:nvSpPr>
        <p:spPr>
          <a:xfrm>
            <a:off x="576942" y="884616"/>
            <a:ext cx="7772400" cy="745807"/>
          </a:xfrm>
          <a:prstGeom prst="rect">
            <a:avLst/>
          </a:prstGeom>
        </p:spPr>
        <p:txBody>
          <a:bodyPr/>
          <a:lstStyle>
            <a:lvl1pPr algn="l">
              <a:defRPr b="1" baseline="0">
                <a:latin typeface="Arial"/>
                <a:cs typeface="Arial"/>
              </a:defRPr>
            </a:lvl1pPr>
          </a:lstStyle>
          <a:p>
            <a:r>
              <a:rPr lang="en-US" dirty="0"/>
              <a:t>SLIDE HEADLINE 44PT</a:t>
            </a:r>
          </a:p>
        </p:txBody>
      </p:sp>
      <p:sp>
        <p:nvSpPr>
          <p:cNvPr id="8"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latin typeface="Arial"/>
                <a:cs typeface="Aria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Tree>
    <p:extLst>
      <p:ext uri="{BB962C8B-B14F-4D97-AF65-F5344CB8AC3E}">
        <p14:creationId xmlns:p14="http://schemas.microsoft.com/office/powerpoint/2010/main" val="389670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4608817" y="2660315"/>
            <a:ext cx="4147499" cy="3877009"/>
          </a:xfrm>
          <a:prstGeom prst="rect">
            <a:avLst/>
          </a:prstGeom>
        </p:spPr>
        <p:txBody>
          <a:bodyPr vert="horz"/>
          <a:lstStyle/>
          <a:p>
            <a:endParaRPr lang="en-US" dirty="0"/>
          </a:p>
        </p:txBody>
      </p:sp>
      <p:sp>
        <p:nvSpPr>
          <p:cNvPr id="7" name="Title 1"/>
          <p:cNvSpPr>
            <a:spLocks noGrp="1"/>
          </p:cNvSpPr>
          <p:nvPr>
            <p:ph type="ctrTitle" hasCustomPrompt="1"/>
          </p:nvPr>
        </p:nvSpPr>
        <p:spPr>
          <a:xfrm>
            <a:off x="576942" y="884616"/>
            <a:ext cx="7772400" cy="745807"/>
          </a:xfrm>
          <a:prstGeom prst="rect">
            <a:avLst/>
          </a:prstGeom>
        </p:spPr>
        <p:txBody>
          <a:bodyPr/>
          <a:lstStyle>
            <a:lvl1pPr algn="l">
              <a:defRPr b="1" baseline="0">
                <a:latin typeface="Arial"/>
                <a:cs typeface="Arial"/>
              </a:defRPr>
            </a:lvl1pPr>
          </a:lstStyle>
          <a:p>
            <a:r>
              <a:rPr lang="en-US" dirty="0"/>
              <a:t>SLIDE HEADLINE 44PT</a:t>
            </a:r>
          </a:p>
        </p:txBody>
      </p:sp>
      <p:sp>
        <p:nvSpPr>
          <p:cNvPr id="8"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latin typeface="Arial"/>
                <a:cs typeface="Aria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
        <p:nvSpPr>
          <p:cNvPr id="5" name="Text Placeholder 12"/>
          <p:cNvSpPr>
            <a:spLocks noGrp="1"/>
          </p:cNvSpPr>
          <p:nvPr>
            <p:ph type="body" sz="quarter" idx="11"/>
          </p:nvPr>
        </p:nvSpPr>
        <p:spPr>
          <a:xfrm>
            <a:off x="576942" y="2673291"/>
            <a:ext cx="3821269" cy="3864033"/>
          </a:xfrm>
          <a:prstGeom prst="rect">
            <a:avLst/>
          </a:prstGeom>
        </p:spPr>
        <p:txBody>
          <a:bodyPr vert="horz"/>
          <a:lstStyle>
            <a:lvl1pPr marL="230188" indent="-230188">
              <a:buFont typeface="Arial"/>
              <a:buChar char="•"/>
              <a:defRPr sz="2400">
                <a:latin typeface="Arial"/>
                <a:cs typeface="Arial"/>
              </a:defRPr>
            </a:lvl1pPr>
            <a:lvl2pPr marL="688975" indent="-231775">
              <a:buFont typeface="Arial"/>
              <a:buChar char="•"/>
              <a:defRPr sz="2000">
                <a:solidFill>
                  <a:schemeClr val="accent6"/>
                </a:solidFill>
                <a:latin typeface="Arial"/>
                <a:cs typeface="Arial"/>
              </a:defRPr>
            </a:lvl2pPr>
            <a:lvl3pPr>
              <a:defRPr sz="1600">
                <a:solidFill>
                  <a:schemeClr val="accent3"/>
                </a:solidFill>
                <a:latin typeface="Arial"/>
                <a:cs typeface="Aria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4735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Slide_3">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97704" y="2519948"/>
            <a:ext cx="7772400" cy="1723035"/>
          </a:xfrm>
          <a:prstGeom prst="rect">
            <a:avLst/>
          </a:prstGeom>
        </p:spPr>
        <p:txBody>
          <a:bodyPr/>
          <a:lstStyle>
            <a:lvl1pPr algn="l">
              <a:defRPr sz="4000" b="1" baseline="0">
                <a:solidFill>
                  <a:srgbClr val="000000"/>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2197704" y="4191217"/>
            <a:ext cx="4040187" cy="695381"/>
          </a:xfrm>
          <a:prstGeom prst="rect">
            <a:avLst/>
          </a:prstGeom>
        </p:spPr>
        <p:txBody>
          <a:bodyPr vert="horz"/>
          <a:lstStyle>
            <a:lvl1pPr marL="0" indent="0">
              <a:buNone/>
              <a:defRPr sz="2000" b="1" baseline="0">
                <a:solidFill>
                  <a:srgbClr val="FFFFFF"/>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spTree>
    <p:extLst>
      <p:ext uri="{BB962C8B-B14F-4D97-AF65-F5344CB8AC3E}">
        <p14:creationId xmlns:p14="http://schemas.microsoft.com/office/powerpoint/2010/main" val="4595660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_BoldStatemen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1880522"/>
            <a:ext cx="8034868" cy="1530335"/>
          </a:xfrm>
          <a:prstGeom prst="rect">
            <a:avLst/>
          </a:prstGeom>
        </p:spPr>
        <p:txBody>
          <a:bodyPr/>
          <a:lstStyle>
            <a:lvl1pPr algn="l">
              <a:defRPr sz="6000" b="1" baseline="0">
                <a:latin typeface="Arial"/>
                <a:cs typeface="Arial"/>
              </a:defRPr>
            </a:lvl1pPr>
          </a:lstStyle>
          <a:p>
            <a:r>
              <a:rPr lang="en-US" dirty="0"/>
              <a:t>THANK</a:t>
            </a:r>
            <a:br>
              <a:rPr lang="en-US" dirty="0"/>
            </a:br>
            <a:r>
              <a:rPr lang="en-US" dirty="0"/>
              <a:t>YOU!</a:t>
            </a:r>
          </a:p>
        </p:txBody>
      </p:sp>
    </p:spTree>
    <p:extLst>
      <p:ext uri="{BB962C8B-B14F-4D97-AF65-F5344CB8AC3E}">
        <p14:creationId xmlns:p14="http://schemas.microsoft.com/office/powerpoint/2010/main" val="97859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l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695" y="1971833"/>
            <a:ext cx="7772400" cy="1723035"/>
          </a:xfrm>
          <a:prstGeom prst="rect">
            <a:avLst/>
          </a:prstGeom>
        </p:spPr>
        <p:txBody>
          <a:bodyPr/>
          <a:lstStyle>
            <a:lvl1pPr algn="l">
              <a:defRPr sz="3600" b="1" baseline="0">
                <a:solidFill>
                  <a:schemeClr val="tx2"/>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1399573" y="3646488"/>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pic>
        <p:nvPicPr>
          <p:cNvPr id="3" name="Picture 2"/>
          <p:cNvPicPr>
            <a:picLocks noChangeAspect="1"/>
          </p:cNvPicPr>
          <p:nvPr userDrawn="1"/>
        </p:nvPicPr>
        <p:blipFill>
          <a:blip r:embed="rId3"/>
          <a:stretch>
            <a:fillRect/>
          </a:stretch>
        </p:blipFill>
        <p:spPr>
          <a:xfrm>
            <a:off x="1487487" y="943429"/>
            <a:ext cx="3243285" cy="756103"/>
          </a:xfrm>
          <a:prstGeom prst="rect">
            <a:avLst/>
          </a:prstGeom>
        </p:spPr>
      </p:pic>
    </p:spTree>
    <p:extLst>
      <p:ext uri="{BB962C8B-B14F-4D97-AF65-F5344CB8AC3E}">
        <p14:creationId xmlns:p14="http://schemas.microsoft.com/office/powerpoint/2010/main" val="134964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lide_5">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695" y="1971833"/>
            <a:ext cx="7772400" cy="1723035"/>
          </a:xfrm>
          <a:prstGeom prst="rect">
            <a:avLst/>
          </a:prstGeom>
        </p:spPr>
        <p:txBody>
          <a:bodyPr/>
          <a:lstStyle>
            <a:lvl1pPr algn="l">
              <a:defRPr sz="3600" b="1" baseline="0">
                <a:solidFill>
                  <a:schemeClr val="tx2"/>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1399573" y="3646488"/>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pic>
        <p:nvPicPr>
          <p:cNvPr id="4" name="Picture 3"/>
          <p:cNvPicPr>
            <a:picLocks noChangeAspect="1"/>
          </p:cNvPicPr>
          <p:nvPr userDrawn="1"/>
        </p:nvPicPr>
        <p:blipFill>
          <a:blip r:embed="rId3"/>
          <a:stretch>
            <a:fillRect/>
          </a:stretch>
        </p:blipFill>
        <p:spPr>
          <a:xfrm>
            <a:off x="1487488" y="936717"/>
            <a:ext cx="1501245" cy="744520"/>
          </a:xfrm>
          <a:prstGeom prst="rect">
            <a:avLst/>
          </a:prstGeom>
        </p:spPr>
      </p:pic>
    </p:spTree>
    <p:extLst>
      <p:ext uri="{BB962C8B-B14F-4D97-AF65-F5344CB8AC3E}">
        <p14:creationId xmlns:p14="http://schemas.microsoft.com/office/powerpoint/2010/main" val="140108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lide_6">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tx1"/>
                </a:solidFill>
              </a:defRPr>
            </a:lvl1pPr>
          </a:lstStyle>
          <a:p>
            <a:r>
              <a:rPr lang="en-US" dirty="0"/>
              <a:t>PRESENTATION</a:t>
            </a:r>
            <a:br>
              <a:rPr lang="en-US" dirty="0"/>
            </a:br>
            <a:r>
              <a:rPr lang="en-US" dirty="0"/>
              <a:t>HEADLINE</a:t>
            </a:r>
          </a:p>
        </p:txBody>
      </p:sp>
      <p:sp>
        <p:nvSpPr>
          <p:cNvPr id="6"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pic>
        <p:nvPicPr>
          <p:cNvPr id="10" name="Picture 9"/>
          <p:cNvPicPr>
            <a:picLocks noChangeAspect="1"/>
          </p:cNvPicPr>
          <p:nvPr userDrawn="1"/>
        </p:nvPicPr>
        <p:blipFill>
          <a:blip r:embed="rId3"/>
          <a:stretch>
            <a:fillRect/>
          </a:stretch>
        </p:blipFill>
        <p:spPr>
          <a:xfrm>
            <a:off x="724764" y="1616364"/>
            <a:ext cx="2476189" cy="577271"/>
          </a:xfrm>
          <a:prstGeom prst="rect">
            <a:avLst/>
          </a:prstGeom>
        </p:spPr>
      </p:pic>
    </p:spTree>
    <p:extLst>
      <p:ext uri="{BB962C8B-B14F-4D97-AF65-F5344CB8AC3E}">
        <p14:creationId xmlns:p14="http://schemas.microsoft.com/office/powerpoint/2010/main" val="164536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Slide_7">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tx1"/>
                </a:solidFill>
              </a:defRPr>
            </a:lvl1pPr>
          </a:lstStyle>
          <a:p>
            <a:r>
              <a:rPr lang="en-US" dirty="0"/>
              <a:t>PRESENTATION</a:t>
            </a:r>
            <a:br>
              <a:rPr lang="en-US" dirty="0"/>
            </a:br>
            <a:r>
              <a:rPr lang="en-US" dirty="0"/>
              <a:t>HEADLINE</a:t>
            </a:r>
          </a:p>
        </p:txBody>
      </p:sp>
      <p:sp>
        <p:nvSpPr>
          <p:cNvPr id="6"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pic>
        <p:nvPicPr>
          <p:cNvPr id="2" name="Picture 1"/>
          <p:cNvPicPr>
            <a:picLocks noChangeAspect="1"/>
          </p:cNvPicPr>
          <p:nvPr userDrawn="1"/>
        </p:nvPicPr>
        <p:blipFill>
          <a:blip r:embed="rId3"/>
          <a:stretch>
            <a:fillRect/>
          </a:stretch>
        </p:blipFill>
        <p:spPr>
          <a:xfrm>
            <a:off x="701675" y="1442025"/>
            <a:ext cx="1562100" cy="774700"/>
          </a:xfrm>
          <a:prstGeom prst="rect">
            <a:avLst/>
          </a:prstGeom>
        </p:spPr>
      </p:pic>
    </p:spTree>
    <p:extLst>
      <p:ext uri="{BB962C8B-B14F-4D97-AF65-F5344CB8AC3E}">
        <p14:creationId xmlns:p14="http://schemas.microsoft.com/office/powerpoint/2010/main" val="2999771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113589"/>
      </p:ext>
    </p:extLst>
  </p:cSld>
  <p:clrMap bg1="lt1" tx1="dk1" bg2="lt2" tx2="dk2" accent1="accent1" accent2="accent2" accent3="accent3" accent4="accent4" accent5="accent5" accent6="accent6" hlink="hlink" folHlink="folHlink"/>
  <p:sldLayoutIdLst>
    <p:sldLayoutId id="2147483666" r:id="rId1"/>
    <p:sldLayoutId id="2147483665" r:id="rId2"/>
    <p:sldLayoutId id="2147483670" r:id="rId3"/>
    <p:sldLayoutId id="2147483671" r:id="rId4"/>
    <p:sldLayoutId id="2147483667" r:id="rId5"/>
    <p:sldLayoutId id="2147483668" r:id="rId6"/>
    <p:sldLayoutId id="2147483669" r:id="rId7"/>
    <p:sldLayoutId id="2147483672" r:id="rId8"/>
    <p:sldLayoutId id="2147483673" r:id="rId9"/>
  </p:sldLayoutIdLst>
  <p:txStyles>
    <p:titleStyle>
      <a:lvl1pPr algn="ctr" defTabSz="457200" rtl="0" eaLnBrk="1" latinLnBrk="0" hangingPunct="1">
        <a:spcBef>
          <a:spcPct val="0"/>
        </a:spcBef>
        <a:buNone/>
        <a:defRPr sz="4400" i="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530117"/>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51" r:id="rId3"/>
    <p:sldLayoutId id="2147483652" r:id="rId4"/>
    <p:sldLayoutId id="2147483675" r:id="rId5"/>
    <p:sldLayoutId id="2147483677" r:id="rId6"/>
    <p:sldLayoutId id="2147483678" r:id="rId7"/>
    <p:sldLayoutId id="2147483708" r:id="rId8"/>
    <p:sldLayoutId id="2147483709" r:id="rId9"/>
    <p:sldLayoutId id="2147483650" r:id="rId10"/>
    <p:sldLayoutId id="2147483653" r:id="rId11"/>
    <p:sldLayoutId id="2147483654" r:id="rId12"/>
    <p:sldLayoutId id="2147483676" r:id="rId13"/>
    <p:sldLayoutId id="2147483656" r:id="rId14"/>
    <p:sldLayoutId id="2147483657" r:id="rId15"/>
    <p:sldLayoutId id="2147483658" r:id="rId16"/>
    <p:sldLayoutId id="2147483679" r:id="rId17"/>
    <p:sldLayoutId id="2147483680" r:id="rId18"/>
    <p:sldLayoutId id="2147483681" r:id="rId19"/>
    <p:sldLayoutId id="2147483682" r:id="rId20"/>
    <p:sldLayoutId id="2147483683" r:id="rId21"/>
    <p:sldLayoutId id="2147483685" r:id="rId22"/>
  </p:sldLayoutIdLst>
  <p:txStyles>
    <p:titleStyle>
      <a:lvl1pPr algn="ctr" defTabSz="457200" rtl="0" eaLnBrk="1" latinLnBrk="0" hangingPunct="1">
        <a:spcBef>
          <a:spcPct val="0"/>
        </a:spcBef>
        <a:buNone/>
        <a:defRPr sz="4400" i="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271488"/>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694" r:id="rId3"/>
    <p:sldLayoutId id="2147483696" r:id="rId4"/>
    <p:sldLayoutId id="2147483697" r:id="rId5"/>
    <p:sldLayoutId id="2147483698" r:id="rId6"/>
    <p:sldLayoutId id="2147483700" r:id="rId7"/>
    <p:sldLayoutId id="2147483704" r:id="rId8"/>
    <p:sldLayoutId id="2147483711" r:id="rId9"/>
    <p:sldLayoutId id="2147483701" r:id="rId10"/>
    <p:sldLayoutId id="21474837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486482"/>
      </p:ext>
    </p:extLst>
  </p:cSld>
  <p:clrMap bg1="lt1" tx1="dk1" bg2="lt2" tx2="dk2" accent1="accent1" accent2="accent2" accent3="accent3" accent4="accent4" accent5="accent5" accent6="accent6" hlink="hlink" folHlink="folHlink"/>
  <p:sldLayoutIdLst>
    <p:sldLayoutId id="2147483688" r:id="rId1"/>
    <p:sldLayoutId id="2147483691" r:id="rId2"/>
    <p:sldLayoutId id="2147483689" r:id="rId3"/>
    <p:sldLayoutId id="2147483690" r:id="rId4"/>
    <p:sldLayoutId id="2147483703" r:id="rId5"/>
    <p:sldLayoutId id="2147483705" r:id="rId6"/>
    <p:sldLayoutId id="2147483706" r:id="rId7"/>
    <p:sldLayoutId id="2147483707"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inside.nku.edu/content/dam/mynkuhelp/docs/general/QRC_Substitute_Approval_for_myNKU_Workflow.pdf"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comptroller.nku.edu/Fiscalyearendclosing.html" TargetMode="External"/><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5560" y="1942264"/>
            <a:ext cx="6202549" cy="1723035"/>
          </a:xfrm>
        </p:spPr>
        <p:txBody>
          <a:bodyPr/>
          <a:lstStyle/>
          <a:p>
            <a:pPr algn="ctr"/>
            <a:r>
              <a:rPr lang="en-US" sz="4800" dirty="0"/>
              <a:t>FISCAL YEAR END </a:t>
            </a:r>
            <a:br>
              <a:rPr lang="en-US" sz="4800" dirty="0"/>
            </a:br>
            <a:r>
              <a:rPr lang="en-US" sz="4800" dirty="0"/>
              <a:t>CLOSING WORKSHOP</a:t>
            </a:r>
            <a:br>
              <a:rPr lang="en-US" sz="4800" dirty="0"/>
            </a:br>
            <a:r>
              <a:rPr lang="en-US" sz="4800" dirty="0"/>
              <a:t>2023</a:t>
            </a:r>
          </a:p>
        </p:txBody>
      </p:sp>
    </p:spTree>
    <p:extLst>
      <p:ext uri="{BB962C8B-B14F-4D97-AF65-F5344CB8AC3E}">
        <p14:creationId xmlns:p14="http://schemas.microsoft.com/office/powerpoint/2010/main" val="188819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Deposits and Receivables</a:t>
            </a:r>
            <a:endParaRPr lang="en-US" dirty="0">
              <a:solidFill>
                <a:srgbClr val="F7BF32"/>
              </a:solidFill>
            </a:endParaRPr>
          </a:p>
        </p:txBody>
      </p:sp>
      <p:sp>
        <p:nvSpPr>
          <p:cNvPr id="3" name="Text Placeholder 2"/>
          <p:cNvSpPr>
            <a:spLocks noGrp="1"/>
          </p:cNvSpPr>
          <p:nvPr>
            <p:ph type="body" sz="quarter" idx="11"/>
          </p:nvPr>
        </p:nvSpPr>
        <p:spPr>
          <a:xfrm>
            <a:off x="548661" y="2037537"/>
            <a:ext cx="7866971" cy="3495145"/>
          </a:xfrm>
        </p:spPr>
        <p:txBody>
          <a:bodyPr/>
          <a:lstStyle/>
          <a:p>
            <a:r>
              <a:rPr lang="en-US" b="1" dirty="0"/>
              <a:t>Deposits</a:t>
            </a:r>
          </a:p>
          <a:p>
            <a:pPr lvl="1"/>
            <a:r>
              <a:rPr lang="en-US" b="1" dirty="0"/>
              <a:t>Please deliver all cash and checks to Student Account Services on or before noon on June 30.</a:t>
            </a:r>
          </a:p>
          <a:p>
            <a:pPr lvl="1"/>
            <a:r>
              <a:rPr lang="en-US" b="1" dirty="0"/>
              <a:t>Please submit all credit cards deposits by July 6.</a:t>
            </a:r>
          </a:p>
          <a:p>
            <a:endParaRPr lang="en-US" b="1" dirty="0"/>
          </a:p>
          <a:p>
            <a:r>
              <a:rPr lang="en-US" b="1" dirty="0"/>
              <a:t>Receivables</a:t>
            </a:r>
          </a:p>
          <a:p>
            <a:pPr lvl="1"/>
            <a:r>
              <a:rPr lang="en-US" b="1" dirty="0"/>
              <a:t>Contact Angela Fulkerson for any payments that have not been received but are due to the University for services provided on or before June 30. Please provide by July 7.</a:t>
            </a:r>
          </a:p>
          <a:p>
            <a:pPr lvl="1"/>
            <a:endParaRPr lang="en-US" b="1" dirty="0"/>
          </a:p>
          <a:p>
            <a:endParaRPr lang="en-US" b="1" dirty="0"/>
          </a:p>
        </p:txBody>
      </p:sp>
    </p:spTree>
    <p:extLst>
      <p:ext uri="{BB962C8B-B14F-4D97-AF65-F5344CB8AC3E}">
        <p14:creationId xmlns:p14="http://schemas.microsoft.com/office/powerpoint/2010/main" val="3066340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IBs/Recodes</a:t>
            </a:r>
            <a:endParaRPr lang="en-US" dirty="0">
              <a:solidFill>
                <a:srgbClr val="F7BF32"/>
              </a:solidFill>
            </a:endParaRPr>
          </a:p>
        </p:txBody>
      </p:sp>
      <p:sp>
        <p:nvSpPr>
          <p:cNvPr id="3" name="Text Placeholder 2"/>
          <p:cNvSpPr>
            <a:spLocks noGrp="1"/>
          </p:cNvSpPr>
          <p:nvPr>
            <p:ph type="body" sz="quarter" idx="11"/>
          </p:nvPr>
        </p:nvSpPr>
        <p:spPr>
          <a:xfrm>
            <a:off x="576942" y="1962125"/>
            <a:ext cx="7866971" cy="3778799"/>
          </a:xfrm>
        </p:spPr>
        <p:txBody>
          <a:bodyPr/>
          <a:lstStyle/>
          <a:p>
            <a:r>
              <a:rPr lang="en-US" sz="2000" b="1" dirty="0"/>
              <a:t>Key Dates</a:t>
            </a:r>
          </a:p>
          <a:p>
            <a:pPr lvl="1"/>
            <a:r>
              <a:rPr lang="en-US" sz="1600" b="1" dirty="0"/>
              <a:t>IBs must be initiated in workflow by July 7, workflow approvals must be completed by July 14.</a:t>
            </a:r>
          </a:p>
          <a:p>
            <a:pPr lvl="1"/>
            <a:r>
              <a:rPr lang="en-US" sz="1600" b="1" dirty="0"/>
              <a:t>Recodes must be initiated in workflow by July 12, workflow approvals must be completed by July 17</a:t>
            </a:r>
            <a:br>
              <a:rPr lang="en-US" sz="2000" b="1" dirty="0"/>
            </a:br>
            <a:endParaRPr lang="en-US" sz="1600" b="1" dirty="0"/>
          </a:p>
          <a:p>
            <a:r>
              <a:rPr lang="en-US" sz="2000" b="1" dirty="0"/>
              <a:t>Posting date</a:t>
            </a:r>
          </a:p>
          <a:p>
            <a:pPr lvl="1"/>
            <a:r>
              <a:rPr lang="en-US" sz="1600" b="1" dirty="0"/>
              <a:t>When processing recodes on or before June 30, allow posting date to derive.</a:t>
            </a:r>
          </a:p>
          <a:p>
            <a:pPr lvl="1"/>
            <a:r>
              <a:rPr lang="en-US" sz="1600" b="1" dirty="0"/>
              <a:t>After June 30, key in document and document line number. Press enter, and manually change posting date to 6/30/23.</a:t>
            </a:r>
          </a:p>
          <a:p>
            <a:pPr lvl="1"/>
            <a:r>
              <a:rPr lang="en-US" sz="1600" b="1" dirty="0"/>
              <a:t>For IBs, use a document date of 6/30/23 for all FY23 documents processed in July.</a:t>
            </a:r>
            <a:br>
              <a:rPr lang="en-US" sz="1600" b="1" dirty="0"/>
            </a:br>
            <a:endParaRPr lang="en-US" sz="1600" b="1" dirty="0"/>
          </a:p>
          <a:p>
            <a:r>
              <a:rPr lang="en-US" sz="2000" b="1" dirty="0"/>
              <a:t>Documentation</a:t>
            </a:r>
          </a:p>
          <a:p>
            <a:pPr lvl="1"/>
            <a:r>
              <a:rPr lang="en-US" sz="1600" b="1" dirty="0"/>
              <a:t>Relevant supporting documentation must be attached</a:t>
            </a:r>
          </a:p>
          <a:p>
            <a:pPr lvl="1"/>
            <a:r>
              <a:rPr lang="en-US" sz="1600" b="1" dirty="0"/>
              <a:t>Attachments must be Word, Excel, PDF or TXT</a:t>
            </a:r>
          </a:p>
          <a:p>
            <a:endParaRPr lang="en-US" b="1" dirty="0"/>
          </a:p>
        </p:txBody>
      </p:sp>
    </p:spTree>
    <p:extLst>
      <p:ext uri="{BB962C8B-B14F-4D97-AF65-F5344CB8AC3E}">
        <p14:creationId xmlns:p14="http://schemas.microsoft.com/office/powerpoint/2010/main" val="2107594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4375" y="2080328"/>
            <a:ext cx="4559838" cy="2124027"/>
          </a:xfrm>
          <a:prstGeom prst="rect">
            <a:avLst/>
          </a:prstGeom>
        </p:spPr>
      </p:pic>
      <p:sp>
        <p:nvSpPr>
          <p:cNvPr id="2" name="Title 1"/>
          <p:cNvSpPr>
            <a:spLocks noGrp="1"/>
          </p:cNvSpPr>
          <p:nvPr>
            <p:ph type="ctrTitle"/>
          </p:nvPr>
        </p:nvSpPr>
        <p:spPr>
          <a:xfrm>
            <a:off x="576942" y="884616"/>
            <a:ext cx="8045690" cy="995908"/>
          </a:xfrm>
        </p:spPr>
        <p:txBody>
          <a:bodyPr/>
          <a:lstStyle/>
          <a:p>
            <a:r>
              <a:rPr lang="en-US" dirty="0"/>
              <a:t>Recodes</a:t>
            </a:r>
            <a:endParaRPr lang="en-US" dirty="0">
              <a:solidFill>
                <a:srgbClr val="F7BF32"/>
              </a:solidFill>
            </a:endParaRPr>
          </a:p>
        </p:txBody>
      </p:sp>
      <p:sp>
        <p:nvSpPr>
          <p:cNvPr id="6" name="Oval 5"/>
          <p:cNvSpPr/>
          <p:nvPr/>
        </p:nvSpPr>
        <p:spPr>
          <a:xfrm>
            <a:off x="1102936" y="3739950"/>
            <a:ext cx="3732132" cy="436124"/>
          </a:xfrm>
          <a:prstGeom prst="ellipse">
            <a:avLst/>
          </a:prstGeom>
          <a:noFill/>
          <a:ln w="444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835068" y="4661874"/>
            <a:ext cx="2560910" cy="923330"/>
          </a:xfrm>
          <a:prstGeom prst="rect">
            <a:avLst/>
          </a:prstGeom>
          <a:noFill/>
          <a:ln>
            <a:solidFill>
              <a:schemeClr val="tx1"/>
            </a:solidFill>
          </a:ln>
        </p:spPr>
        <p:txBody>
          <a:bodyPr wrap="square" rtlCol="0">
            <a:spAutoFit/>
          </a:bodyPr>
          <a:lstStyle/>
          <a:p>
            <a:r>
              <a:rPr lang="en-US" dirty="0"/>
              <a:t>Starting 7/1, manually enter posting date of 6/30/23 for FY23 recodes</a:t>
            </a:r>
          </a:p>
        </p:txBody>
      </p:sp>
    </p:spTree>
    <p:extLst>
      <p:ext uri="{BB962C8B-B14F-4D97-AF65-F5344CB8AC3E}">
        <p14:creationId xmlns:p14="http://schemas.microsoft.com/office/powerpoint/2010/main" val="3081778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6794" y="2007118"/>
            <a:ext cx="5266933" cy="1980926"/>
          </a:xfrm>
          <a:prstGeom prst="rect">
            <a:avLst/>
          </a:prstGeom>
        </p:spPr>
      </p:pic>
      <p:sp>
        <p:nvSpPr>
          <p:cNvPr id="2" name="Title 1"/>
          <p:cNvSpPr>
            <a:spLocks noGrp="1"/>
          </p:cNvSpPr>
          <p:nvPr>
            <p:ph type="ctrTitle"/>
          </p:nvPr>
        </p:nvSpPr>
        <p:spPr>
          <a:xfrm>
            <a:off x="576942" y="884616"/>
            <a:ext cx="8045690" cy="995908"/>
          </a:xfrm>
        </p:spPr>
        <p:txBody>
          <a:bodyPr/>
          <a:lstStyle/>
          <a:p>
            <a:r>
              <a:rPr lang="en-US" dirty="0"/>
              <a:t>Interdepartmental Bills</a:t>
            </a:r>
            <a:endParaRPr lang="en-US" dirty="0">
              <a:solidFill>
                <a:srgbClr val="F7BF32"/>
              </a:solidFill>
            </a:endParaRPr>
          </a:p>
        </p:txBody>
      </p:sp>
      <p:sp>
        <p:nvSpPr>
          <p:cNvPr id="6" name="Oval 5"/>
          <p:cNvSpPr/>
          <p:nvPr/>
        </p:nvSpPr>
        <p:spPr>
          <a:xfrm>
            <a:off x="756795" y="2943337"/>
            <a:ext cx="4993556" cy="422970"/>
          </a:xfrm>
          <a:prstGeom prst="ellipse">
            <a:avLst/>
          </a:prstGeom>
          <a:noFill/>
          <a:ln w="444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420288" y="4369643"/>
            <a:ext cx="3017459" cy="1477328"/>
          </a:xfrm>
          <a:prstGeom prst="rect">
            <a:avLst/>
          </a:prstGeom>
          <a:noFill/>
          <a:ln>
            <a:solidFill>
              <a:schemeClr val="tx1"/>
            </a:solidFill>
          </a:ln>
        </p:spPr>
        <p:txBody>
          <a:bodyPr wrap="square" rtlCol="0">
            <a:spAutoFit/>
          </a:bodyPr>
          <a:lstStyle/>
          <a:p>
            <a:r>
              <a:rPr lang="en-US" dirty="0"/>
              <a:t>Starting 7/1, use 6/30/23 as the document date for FY23 interdepartmental bills. Once enter is pressed, the posting date will derive to 6/30/23.</a:t>
            </a:r>
          </a:p>
        </p:txBody>
      </p:sp>
    </p:spTree>
    <p:extLst>
      <p:ext uri="{BB962C8B-B14F-4D97-AF65-F5344CB8AC3E}">
        <p14:creationId xmlns:p14="http://schemas.microsoft.com/office/powerpoint/2010/main" val="1029114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1" y="884616"/>
            <a:ext cx="8099164" cy="745807"/>
          </a:xfrm>
        </p:spPr>
        <p:txBody>
          <a:bodyPr/>
          <a:lstStyle/>
          <a:p>
            <a:r>
              <a:rPr lang="en-US" dirty="0"/>
              <a:t>Electronic Approvals</a:t>
            </a:r>
            <a:endParaRPr lang="en-US" dirty="0">
              <a:solidFill>
                <a:srgbClr val="000000"/>
              </a:solidFill>
            </a:endParaRPr>
          </a:p>
        </p:txBody>
      </p:sp>
      <p:sp>
        <p:nvSpPr>
          <p:cNvPr id="4" name="Text Placeholder 3"/>
          <p:cNvSpPr>
            <a:spLocks noGrp="1"/>
          </p:cNvSpPr>
          <p:nvPr>
            <p:ph type="body" sz="quarter" idx="12"/>
          </p:nvPr>
        </p:nvSpPr>
        <p:spPr>
          <a:xfrm>
            <a:off x="568630" y="1717199"/>
            <a:ext cx="7830652" cy="695381"/>
          </a:xfrm>
        </p:spPr>
        <p:txBody>
          <a:bodyPr/>
          <a:lstStyle/>
          <a:p>
            <a:r>
              <a:rPr lang="en-US" dirty="0"/>
              <a:t>Recodes/Interdepartmental Bills</a:t>
            </a:r>
          </a:p>
        </p:txBody>
      </p:sp>
      <p:sp>
        <p:nvSpPr>
          <p:cNvPr id="7" name="TextBox 6"/>
          <p:cNvSpPr txBox="1"/>
          <p:nvPr/>
        </p:nvSpPr>
        <p:spPr>
          <a:xfrm>
            <a:off x="1172276" y="4806372"/>
            <a:ext cx="6208912" cy="923330"/>
          </a:xfrm>
          <a:prstGeom prst="rect">
            <a:avLst/>
          </a:prstGeom>
          <a:noFill/>
          <a:ln>
            <a:solidFill>
              <a:schemeClr val="tx1"/>
            </a:solidFill>
          </a:ln>
        </p:spPr>
        <p:txBody>
          <a:bodyPr wrap="square" rtlCol="0">
            <a:spAutoFit/>
          </a:bodyPr>
          <a:lstStyle/>
          <a:p>
            <a:r>
              <a:rPr lang="en-US" dirty="0"/>
              <a:t>When applicable, provide absence information in the comments field.  The Comptroller’s Office will forward to the next level approver based on the hierarchy.</a:t>
            </a:r>
          </a:p>
        </p:txBody>
      </p:sp>
      <p:pic>
        <p:nvPicPr>
          <p:cNvPr id="9" name="Picture 8"/>
          <p:cNvPicPr>
            <a:picLocks noChangeAspect="1"/>
          </p:cNvPicPr>
          <p:nvPr/>
        </p:nvPicPr>
        <p:blipFill>
          <a:blip r:embed="rId3"/>
          <a:stretch>
            <a:fillRect/>
          </a:stretch>
        </p:blipFill>
        <p:spPr>
          <a:xfrm>
            <a:off x="671069" y="2499355"/>
            <a:ext cx="6465021" cy="2083173"/>
          </a:xfrm>
          <a:prstGeom prst="rect">
            <a:avLst/>
          </a:prstGeom>
        </p:spPr>
      </p:pic>
      <p:sp>
        <p:nvSpPr>
          <p:cNvPr id="6" name="Oval 5"/>
          <p:cNvSpPr/>
          <p:nvPr/>
        </p:nvSpPr>
        <p:spPr>
          <a:xfrm>
            <a:off x="490195" y="3588106"/>
            <a:ext cx="6570482" cy="511524"/>
          </a:xfrm>
          <a:prstGeom prst="ellipse">
            <a:avLst/>
          </a:prstGeom>
          <a:noFill/>
          <a:ln w="444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598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Other Expenses</a:t>
            </a:r>
            <a:endParaRPr lang="en-US" dirty="0">
              <a:solidFill>
                <a:srgbClr val="F7BF32"/>
              </a:solidFill>
            </a:endParaRPr>
          </a:p>
        </p:txBody>
      </p:sp>
      <p:sp>
        <p:nvSpPr>
          <p:cNvPr id="3" name="Text Placeholder 2"/>
          <p:cNvSpPr>
            <a:spLocks noGrp="1"/>
          </p:cNvSpPr>
          <p:nvPr>
            <p:ph type="body" sz="quarter" idx="11"/>
          </p:nvPr>
        </p:nvSpPr>
        <p:spPr/>
        <p:txBody>
          <a:bodyPr/>
          <a:lstStyle/>
          <a:p>
            <a:r>
              <a:rPr lang="en-US" sz="2000" b="1" dirty="0"/>
              <a:t>PARS: ZHPA_PARS</a:t>
            </a:r>
          </a:p>
          <a:p>
            <a:pPr lvl="1"/>
            <a:r>
              <a:rPr lang="en-US" sz="1600" b="1" dirty="0"/>
              <a:t>Please review PARs that have not completed the workflow process to ensure all approvals are obtained.</a:t>
            </a:r>
          </a:p>
          <a:p>
            <a:pPr lvl="1"/>
            <a:r>
              <a:rPr lang="en-US" sz="1600" b="1" dirty="0"/>
              <a:t>PARs and other documents for special, extra, grant or any other type of compensation work performed in FY23 should be submitted to Human Resources by June 7 (biweekly) and 6/14 (monthly).</a:t>
            </a:r>
          </a:p>
          <a:p>
            <a:r>
              <a:rPr lang="en-US" sz="2000" b="1" dirty="0"/>
              <a:t>Reallocation deadlines</a:t>
            </a:r>
          </a:p>
          <a:p>
            <a:pPr lvl="1"/>
            <a:r>
              <a:rPr lang="en-US" sz="1600" b="1" dirty="0"/>
              <a:t>Reallocation deadlines are as follows:</a:t>
            </a:r>
          </a:p>
          <a:p>
            <a:pPr lvl="2"/>
            <a:r>
              <a:rPr lang="en-US" b="1" dirty="0">
                <a:solidFill>
                  <a:schemeClr val="accent6"/>
                </a:solidFill>
              </a:rPr>
              <a:t>Pay dates 4/1/23 – 4/30/23; submit reallocation request by May 28</a:t>
            </a:r>
          </a:p>
          <a:p>
            <a:pPr lvl="2"/>
            <a:r>
              <a:rPr lang="en-US" sz="1600" b="1" dirty="0">
                <a:solidFill>
                  <a:schemeClr val="accent6"/>
                </a:solidFill>
              </a:rPr>
              <a:t>Pay dates 5/1/23 – 5/31/23; submit request by June 12</a:t>
            </a:r>
          </a:p>
          <a:p>
            <a:pPr lvl="2"/>
            <a:r>
              <a:rPr lang="en-US" b="1" dirty="0">
                <a:solidFill>
                  <a:schemeClr val="accent6"/>
                </a:solidFill>
              </a:rPr>
              <a:t>Pay dates 6/1/23 – 6/10/23; submit request by June 26</a:t>
            </a:r>
          </a:p>
          <a:p>
            <a:pPr lvl="2"/>
            <a:r>
              <a:rPr lang="en-US" sz="1600" b="1" dirty="0">
                <a:solidFill>
                  <a:schemeClr val="accent6"/>
                </a:solidFill>
              </a:rPr>
              <a:t>Pay dates 6/11/23 – 6/24/23; submit request by July 10</a:t>
            </a:r>
          </a:p>
          <a:p>
            <a:pPr lvl="2"/>
            <a:r>
              <a:rPr lang="en-US" b="1" dirty="0">
                <a:solidFill>
                  <a:schemeClr val="accent6"/>
                </a:solidFill>
              </a:rPr>
              <a:t>Pay date 6/25/23 - 7/21/23; submit request by July 19</a:t>
            </a:r>
            <a:endParaRPr lang="en-US" sz="1600" b="1" dirty="0">
              <a:solidFill>
                <a:schemeClr val="accent6"/>
              </a:solidFill>
            </a:endParaRPr>
          </a:p>
        </p:txBody>
      </p:sp>
    </p:spTree>
    <p:extLst>
      <p:ext uri="{BB962C8B-B14F-4D97-AF65-F5344CB8AC3E}">
        <p14:creationId xmlns:p14="http://schemas.microsoft.com/office/powerpoint/2010/main" val="3648056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Budget Transfers	</a:t>
            </a:r>
            <a:endParaRPr lang="en-US" dirty="0">
              <a:solidFill>
                <a:srgbClr val="F7BF32"/>
              </a:solidFill>
            </a:endParaRPr>
          </a:p>
        </p:txBody>
      </p:sp>
      <p:sp>
        <p:nvSpPr>
          <p:cNvPr id="3" name="Text Placeholder 2"/>
          <p:cNvSpPr>
            <a:spLocks noGrp="1"/>
          </p:cNvSpPr>
          <p:nvPr>
            <p:ph type="body" sz="quarter" idx="11"/>
          </p:nvPr>
        </p:nvSpPr>
        <p:spPr/>
        <p:txBody>
          <a:bodyPr/>
          <a:lstStyle/>
          <a:p>
            <a:r>
              <a:rPr lang="en-US" b="1" dirty="0"/>
              <a:t>Budget transfers for FY23 must be received by the Office of the Comptroller by the end of the day August 3.</a:t>
            </a:r>
          </a:p>
          <a:p>
            <a:r>
              <a:rPr lang="en-US" b="1" dirty="0"/>
              <a:t>Review budget transfers that are still in workflow via ZFB1, </a:t>
            </a:r>
            <a:r>
              <a:rPr lang="en-US" b="1" dirty="0" err="1"/>
              <a:t>preposted</a:t>
            </a:r>
            <a:r>
              <a:rPr lang="en-US" b="1" dirty="0"/>
              <a:t> column</a:t>
            </a:r>
          </a:p>
          <a:p>
            <a:r>
              <a:rPr lang="en-US" b="1" dirty="0"/>
              <a:t>Run the BW University Credit Balance Report to determine if there are any credit balances to address in your area.</a:t>
            </a:r>
          </a:p>
          <a:p>
            <a:r>
              <a:rPr lang="en-US" b="1" dirty="0"/>
              <a:t>Take note that two fiscal years will be open in July; please validate the fiscal year when processing budget transfers during this time frame.</a:t>
            </a:r>
          </a:p>
        </p:txBody>
      </p:sp>
    </p:spTree>
    <p:extLst>
      <p:ext uri="{BB962C8B-B14F-4D97-AF65-F5344CB8AC3E}">
        <p14:creationId xmlns:p14="http://schemas.microsoft.com/office/powerpoint/2010/main" val="117733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Budget Transfers	</a:t>
            </a:r>
            <a:endParaRPr lang="en-US" dirty="0">
              <a:solidFill>
                <a:srgbClr val="F7BF32"/>
              </a:solidFill>
            </a:endParaRPr>
          </a:p>
        </p:txBody>
      </p:sp>
      <p:pic>
        <p:nvPicPr>
          <p:cNvPr id="5" name="Picture 4"/>
          <p:cNvPicPr>
            <a:picLocks noChangeAspect="1"/>
          </p:cNvPicPr>
          <p:nvPr/>
        </p:nvPicPr>
        <p:blipFill>
          <a:blip r:embed="rId3"/>
          <a:stretch>
            <a:fillRect/>
          </a:stretch>
        </p:blipFill>
        <p:spPr>
          <a:xfrm>
            <a:off x="176212" y="2005013"/>
            <a:ext cx="5587279" cy="1809964"/>
          </a:xfrm>
          <a:prstGeom prst="rect">
            <a:avLst/>
          </a:prstGeom>
        </p:spPr>
      </p:pic>
      <p:pic>
        <p:nvPicPr>
          <p:cNvPr id="7" name="Picture 6"/>
          <p:cNvPicPr>
            <a:picLocks noChangeAspect="1"/>
          </p:cNvPicPr>
          <p:nvPr/>
        </p:nvPicPr>
        <p:blipFill>
          <a:blip r:embed="rId4"/>
          <a:stretch>
            <a:fillRect/>
          </a:stretch>
        </p:blipFill>
        <p:spPr>
          <a:xfrm>
            <a:off x="446809" y="2881373"/>
            <a:ext cx="8480324" cy="2729718"/>
          </a:xfrm>
          <a:prstGeom prst="rect">
            <a:avLst/>
          </a:prstGeom>
        </p:spPr>
      </p:pic>
    </p:spTree>
    <p:extLst>
      <p:ext uri="{BB962C8B-B14F-4D97-AF65-F5344CB8AC3E}">
        <p14:creationId xmlns:p14="http://schemas.microsoft.com/office/powerpoint/2010/main" val="561993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 Year Requisitions</a:t>
            </a:r>
          </a:p>
        </p:txBody>
      </p:sp>
      <p:pic>
        <p:nvPicPr>
          <p:cNvPr id="4" name="Picture 3"/>
          <p:cNvPicPr>
            <a:picLocks noChangeAspect="1"/>
          </p:cNvPicPr>
          <p:nvPr/>
        </p:nvPicPr>
        <p:blipFill rotWithShape="1">
          <a:blip r:embed="rId3"/>
          <a:srcRect l="9168" t="7865" r="8597" b="25679"/>
          <a:stretch/>
        </p:blipFill>
        <p:spPr>
          <a:xfrm>
            <a:off x="1178352" y="1970202"/>
            <a:ext cx="6332213" cy="3959258"/>
          </a:xfrm>
          <a:prstGeom prst="rect">
            <a:avLst/>
          </a:prstGeom>
        </p:spPr>
      </p:pic>
    </p:spTree>
    <p:extLst>
      <p:ext uri="{BB962C8B-B14F-4D97-AF65-F5344CB8AC3E}">
        <p14:creationId xmlns:p14="http://schemas.microsoft.com/office/powerpoint/2010/main" val="1391500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 Year Requisitions</a:t>
            </a:r>
          </a:p>
        </p:txBody>
      </p:sp>
      <p:pic>
        <p:nvPicPr>
          <p:cNvPr id="4" name="Picture 3"/>
          <p:cNvPicPr>
            <a:picLocks noChangeAspect="1"/>
          </p:cNvPicPr>
          <p:nvPr/>
        </p:nvPicPr>
        <p:blipFill rotWithShape="1">
          <a:blip r:embed="rId3"/>
          <a:srcRect l="804" r="1316"/>
          <a:stretch/>
        </p:blipFill>
        <p:spPr>
          <a:xfrm>
            <a:off x="791851" y="1965365"/>
            <a:ext cx="6136850" cy="4130815"/>
          </a:xfrm>
          <a:prstGeom prst="rect">
            <a:avLst/>
          </a:prstGeom>
        </p:spPr>
      </p:pic>
    </p:spTree>
    <p:extLst>
      <p:ext uri="{BB962C8B-B14F-4D97-AF65-F5344CB8AC3E}">
        <p14:creationId xmlns:p14="http://schemas.microsoft.com/office/powerpoint/2010/main" val="4178048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950542"/>
            <a:ext cx="8045690" cy="995908"/>
          </a:xfrm>
        </p:spPr>
        <p:txBody>
          <a:bodyPr/>
          <a:lstStyle/>
          <a:p>
            <a:r>
              <a:rPr lang="en-US" dirty="0"/>
              <a:t>General	Items</a:t>
            </a:r>
            <a:endParaRPr lang="en-US" dirty="0">
              <a:solidFill>
                <a:srgbClr val="F7BF32"/>
              </a:solidFill>
            </a:endParaRPr>
          </a:p>
        </p:txBody>
      </p:sp>
      <p:sp>
        <p:nvSpPr>
          <p:cNvPr id="3" name="Text Placeholder 2"/>
          <p:cNvSpPr>
            <a:spLocks noGrp="1"/>
          </p:cNvSpPr>
          <p:nvPr>
            <p:ph type="body" sz="quarter" idx="11"/>
          </p:nvPr>
        </p:nvSpPr>
        <p:spPr>
          <a:xfrm>
            <a:off x="576942" y="2141234"/>
            <a:ext cx="7866971" cy="4716766"/>
          </a:xfrm>
        </p:spPr>
        <p:txBody>
          <a:bodyPr/>
          <a:lstStyle/>
          <a:p>
            <a:r>
              <a:rPr lang="en-US" b="1" dirty="0"/>
              <a:t>Workflows; Substitute approvers</a:t>
            </a:r>
          </a:p>
          <a:p>
            <a:pPr lvl="1"/>
            <a:r>
              <a:rPr lang="en-US" b="1" dirty="0"/>
              <a:t>Please see “Designating a Substitute Approver” (</a:t>
            </a:r>
            <a:r>
              <a:rPr lang="en-US" b="1" dirty="0">
                <a:hlinkClick r:id="rId3"/>
              </a:rPr>
              <a:t>https://inside.nku.edu/content/dam/mynkuhelp/docs/general/QRC_Substitute_Approval_for_myNKU_Workflow.pdf</a:t>
            </a:r>
            <a:r>
              <a:rPr lang="en-US" b="1" dirty="0"/>
              <a:t> for substitute guidelines</a:t>
            </a:r>
          </a:p>
          <a:p>
            <a:pPr lvl="1"/>
            <a:r>
              <a:rPr lang="en-US" b="1" dirty="0"/>
              <a:t>Grants do not allow substitute approvers</a:t>
            </a:r>
          </a:p>
          <a:p>
            <a:r>
              <a:rPr lang="en-US" b="1" dirty="0"/>
              <a:t>Date Goals</a:t>
            </a:r>
          </a:p>
          <a:p>
            <a:pPr lvl="1"/>
            <a:r>
              <a:rPr lang="en-US" b="1" dirty="0"/>
              <a:t>All entries affecting department budgets July 21</a:t>
            </a:r>
          </a:p>
          <a:p>
            <a:pPr lvl="2"/>
            <a:r>
              <a:rPr lang="en-US" b="1" dirty="0"/>
              <a:t>Any entries posted after this date that would cause a budget transfer will be communicated.</a:t>
            </a:r>
          </a:p>
          <a:p>
            <a:r>
              <a:rPr lang="en-US" b="1" dirty="0"/>
              <a:t>AP Vendor Payment Runs</a:t>
            </a:r>
          </a:p>
          <a:p>
            <a:pPr lvl="1"/>
            <a:r>
              <a:rPr lang="en-US" b="1" dirty="0"/>
              <a:t>June 23, July 7</a:t>
            </a:r>
          </a:p>
        </p:txBody>
      </p:sp>
    </p:spTree>
    <p:extLst>
      <p:ext uri="{BB962C8B-B14F-4D97-AF65-F5344CB8AC3E}">
        <p14:creationId xmlns:p14="http://schemas.microsoft.com/office/powerpoint/2010/main" val="4263294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1622037"/>
            <a:ext cx="6941127" cy="2660483"/>
          </a:xfrm>
        </p:spPr>
        <p:txBody>
          <a:bodyPr/>
          <a:lstStyle/>
          <a:p>
            <a:pPr algn="ctr"/>
            <a:r>
              <a:rPr lang="en-US" sz="6000" dirty="0">
                <a:solidFill>
                  <a:srgbClr val="FFFFFF"/>
                </a:solidFill>
              </a:rPr>
              <a:t>QUESTIONS?</a:t>
            </a:r>
            <a:endParaRPr lang="en-US" sz="6000" dirty="0"/>
          </a:p>
          <a:p>
            <a:pPr algn="ctr"/>
            <a:r>
              <a:rPr lang="en-US" dirty="0">
                <a:solidFill>
                  <a:srgbClr val="FFFFFF"/>
                </a:solidFill>
                <a:hlinkClick r:id="rId3"/>
              </a:rPr>
              <a:t>Comptroller’s Office website</a:t>
            </a:r>
            <a:endParaRPr lang="en-US" dirty="0">
              <a:solidFill>
                <a:srgbClr val="FFFFFF"/>
              </a:solidFill>
            </a:endParaRPr>
          </a:p>
        </p:txBody>
      </p:sp>
    </p:spTree>
    <p:extLst>
      <p:ext uri="{BB962C8B-B14F-4D97-AF65-F5344CB8AC3E}">
        <p14:creationId xmlns:p14="http://schemas.microsoft.com/office/powerpoint/2010/main" val="383634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950542"/>
            <a:ext cx="8045690" cy="995908"/>
          </a:xfrm>
        </p:spPr>
        <p:txBody>
          <a:bodyPr/>
          <a:lstStyle/>
          <a:p>
            <a:r>
              <a:rPr lang="en-US" dirty="0"/>
              <a:t>Deferrals</a:t>
            </a:r>
            <a:endParaRPr lang="en-US" dirty="0">
              <a:solidFill>
                <a:srgbClr val="F7BF32"/>
              </a:solidFill>
            </a:endParaRPr>
          </a:p>
        </p:txBody>
      </p:sp>
      <p:sp>
        <p:nvSpPr>
          <p:cNvPr id="3" name="Text Placeholder 2"/>
          <p:cNvSpPr>
            <a:spLocks noGrp="1"/>
          </p:cNvSpPr>
          <p:nvPr>
            <p:ph type="body" sz="quarter" idx="11"/>
          </p:nvPr>
        </p:nvSpPr>
        <p:spPr>
          <a:xfrm>
            <a:off x="576942" y="2141234"/>
            <a:ext cx="7866971" cy="4716766"/>
          </a:xfrm>
        </p:spPr>
        <p:txBody>
          <a:bodyPr/>
          <a:lstStyle/>
          <a:p>
            <a:r>
              <a:rPr lang="en-US" sz="2000" b="1" dirty="0"/>
              <a:t>In accounting, a deferral refers to the delay in recognition of revenue or expense.</a:t>
            </a:r>
          </a:p>
          <a:p>
            <a:pPr lvl="1"/>
            <a:r>
              <a:rPr lang="en-US" sz="1600" b="1" dirty="0"/>
              <a:t>Expense example:  If a department pays for a software license in May that covers 12 month period (May 1, 2023- April 30, 2024) two months of the charge will be expensed in FY23 and the remaining ten months will be expensed in FY24.</a:t>
            </a:r>
          </a:p>
          <a:p>
            <a:pPr lvl="1"/>
            <a:r>
              <a:rPr lang="en-US" sz="1600" b="1" dirty="0"/>
              <a:t>Revenue example:  A department is conducting a summer camp July 5-8, 2023.  Registration fees of $2000 were collected as of June 30, 2023.  The registration fee will be deferred to FY24 since that is when the camp occurs.  Any expenses incurred as of June 30 for this camp should also be deferred.</a:t>
            </a:r>
          </a:p>
        </p:txBody>
      </p:sp>
    </p:spTree>
    <p:extLst>
      <p:ext uri="{BB962C8B-B14F-4D97-AF65-F5344CB8AC3E}">
        <p14:creationId xmlns:p14="http://schemas.microsoft.com/office/powerpoint/2010/main" val="3005876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Procurement Card	</a:t>
            </a:r>
            <a:endParaRPr lang="en-US" dirty="0">
              <a:solidFill>
                <a:srgbClr val="F7BF32"/>
              </a:solidFill>
            </a:endParaRPr>
          </a:p>
        </p:txBody>
      </p:sp>
      <p:sp>
        <p:nvSpPr>
          <p:cNvPr id="3" name="Text Placeholder 2"/>
          <p:cNvSpPr>
            <a:spLocks noGrp="1"/>
          </p:cNvSpPr>
          <p:nvPr>
            <p:ph type="body" sz="quarter" idx="11"/>
          </p:nvPr>
        </p:nvSpPr>
        <p:spPr>
          <a:xfrm>
            <a:off x="576942" y="2141234"/>
            <a:ext cx="8045690" cy="3495145"/>
          </a:xfrm>
        </p:spPr>
        <p:txBody>
          <a:bodyPr/>
          <a:lstStyle/>
          <a:p>
            <a:r>
              <a:rPr lang="en-US" b="1" dirty="0"/>
              <a:t>June charges should be coded as soon as possible</a:t>
            </a:r>
          </a:p>
          <a:p>
            <a:pPr lvl="1"/>
            <a:r>
              <a:rPr lang="en-US" b="1" dirty="0"/>
              <a:t>Reconcile transactions through June 26 by July 3</a:t>
            </a:r>
          </a:p>
          <a:p>
            <a:pPr lvl="1"/>
            <a:r>
              <a:rPr lang="en-US" b="1" dirty="0"/>
              <a:t>Reconcile transactions from June 27 - 30 by July 7</a:t>
            </a:r>
          </a:p>
          <a:p>
            <a:r>
              <a:rPr lang="en-US" b="1" dirty="0"/>
              <a:t>June charges for FY 2023-2024 must be deferred</a:t>
            </a:r>
          </a:p>
          <a:p>
            <a:pPr lvl="1"/>
            <a:r>
              <a:rPr lang="en-US" b="1" dirty="0"/>
              <a:t>Email Kim Sanders for procard deferrals</a:t>
            </a:r>
          </a:p>
          <a:p>
            <a:pPr lvl="1"/>
            <a:r>
              <a:rPr lang="en-US" b="1" dirty="0"/>
              <a:t>Include deferral information in expense description</a:t>
            </a:r>
          </a:p>
          <a:p>
            <a:r>
              <a:rPr lang="en-US" b="1" dirty="0"/>
              <a:t>Purchases made after June 16 may not post until July card cycle</a:t>
            </a:r>
          </a:p>
        </p:txBody>
      </p:sp>
    </p:spTree>
    <p:extLst>
      <p:ext uri="{BB962C8B-B14F-4D97-AF65-F5344CB8AC3E}">
        <p14:creationId xmlns:p14="http://schemas.microsoft.com/office/powerpoint/2010/main" val="3805936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Purchasing Documents	</a:t>
            </a:r>
            <a:endParaRPr lang="en-US" dirty="0">
              <a:solidFill>
                <a:srgbClr val="F7BF32"/>
              </a:solidFill>
            </a:endParaRPr>
          </a:p>
        </p:txBody>
      </p:sp>
      <p:sp>
        <p:nvSpPr>
          <p:cNvPr id="3" name="Text Placeholder 2"/>
          <p:cNvSpPr>
            <a:spLocks noGrp="1"/>
          </p:cNvSpPr>
          <p:nvPr>
            <p:ph type="body" sz="quarter" idx="11"/>
          </p:nvPr>
        </p:nvSpPr>
        <p:spPr/>
        <p:txBody>
          <a:bodyPr/>
          <a:lstStyle/>
          <a:p>
            <a:r>
              <a:rPr lang="en-US" sz="2000" b="1" dirty="0"/>
              <a:t>Purchase Order Receiving/Invoice Receiving</a:t>
            </a:r>
          </a:p>
          <a:p>
            <a:pPr lvl="1"/>
            <a:r>
              <a:rPr lang="en-US" sz="1600" b="1" dirty="0"/>
              <a:t>Goods Receipt means you physically are in possession of the item that was ordered.  The accuracy of the date of the receipt and the quantity received is very important.</a:t>
            </a:r>
          </a:p>
          <a:p>
            <a:pPr lvl="1"/>
            <a:r>
              <a:rPr lang="en-US" sz="1600" b="1" dirty="0"/>
              <a:t>Goods receipts for goods/services received prior to June 30 should be processed in SAP by July 7</a:t>
            </a:r>
          </a:p>
          <a:p>
            <a:r>
              <a:rPr lang="en-US" sz="2000" b="1" dirty="0"/>
              <a:t>Outstanding purchase requisitions, purchase orders, outstanding payables (e.g. personal service contracts)</a:t>
            </a:r>
          </a:p>
          <a:p>
            <a:pPr lvl="1"/>
            <a:r>
              <a:rPr lang="en-US" sz="1600" b="1" dirty="0"/>
              <a:t>Report any outstanding payables to Procurement Services by July 7</a:t>
            </a:r>
          </a:p>
          <a:p>
            <a:pPr lvl="1"/>
            <a:r>
              <a:rPr lang="en-US" sz="1600" b="1" dirty="0"/>
              <a:t>Held </a:t>
            </a:r>
            <a:r>
              <a:rPr lang="en-US" sz="1600" b="1" dirty="0" err="1"/>
              <a:t>reqs</a:t>
            </a:r>
            <a:r>
              <a:rPr lang="en-US" sz="1600" b="1" dirty="0"/>
              <a:t> will be deleted on June 20</a:t>
            </a:r>
          </a:p>
          <a:p>
            <a:r>
              <a:rPr lang="en-US" sz="2000" b="1" dirty="0"/>
              <a:t>Parked Vendor Invoices</a:t>
            </a:r>
          </a:p>
          <a:p>
            <a:pPr lvl="1"/>
            <a:r>
              <a:rPr lang="en-US" sz="1600" b="1" dirty="0"/>
              <a:t>Parked documents to be charged against FY23 must be in Accounts Payable no later than July 7</a:t>
            </a:r>
          </a:p>
        </p:txBody>
      </p:sp>
    </p:spTree>
    <p:extLst>
      <p:ext uri="{BB962C8B-B14F-4D97-AF65-F5344CB8AC3E}">
        <p14:creationId xmlns:p14="http://schemas.microsoft.com/office/powerpoint/2010/main" val="4122852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ZME2K</a:t>
            </a:r>
            <a:endParaRPr lang="en-US" dirty="0">
              <a:solidFill>
                <a:srgbClr val="F7BF32"/>
              </a:solidFill>
            </a:endParaRPr>
          </a:p>
        </p:txBody>
      </p:sp>
      <p:pic>
        <p:nvPicPr>
          <p:cNvPr id="5" name="Picture 4"/>
          <p:cNvPicPr>
            <a:picLocks noChangeAspect="1"/>
          </p:cNvPicPr>
          <p:nvPr/>
        </p:nvPicPr>
        <p:blipFill rotWithShape="1">
          <a:blip r:embed="rId3"/>
          <a:srcRect b="68896"/>
          <a:stretch/>
        </p:blipFill>
        <p:spPr>
          <a:xfrm>
            <a:off x="284715" y="1576094"/>
            <a:ext cx="4827612" cy="1949347"/>
          </a:xfrm>
          <a:prstGeom prst="rect">
            <a:avLst/>
          </a:prstGeom>
        </p:spPr>
      </p:pic>
      <p:pic>
        <p:nvPicPr>
          <p:cNvPr id="4" name="Picture 3"/>
          <p:cNvPicPr>
            <a:picLocks noChangeAspect="1"/>
          </p:cNvPicPr>
          <p:nvPr/>
        </p:nvPicPr>
        <p:blipFill>
          <a:blip r:embed="rId4"/>
          <a:stretch>
            <a:fillRect/>
          </a:stretch>
        </p:blipFill>
        <p:spPr>
          <a:xfrm>
            <a:off x="676741" y="2725735"/>
            <a:ext cx="7081804" cy="3971780"/>
          </a:xfrm>
          <a:prstGeom prst="rect">
            <a:avLst/>
          </a:prstGeom>
        </p:spPr>
      </p:pic>
    </p:spTree>
    <p:extLst>
      <p:ext uri="{BB962C8B-B14F-4D97-AF65-F5344CB8AC3E}">
        <p14:creationId xmlns:p14="http://schemas.microsoft.com/office/powerpoint/2010/main" val="183310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ZFBC</a:t>
            </a:r>
            <a:br>
              <a:rPr lang="en-US" dirty="0"/>
            </a:br>
            <a:endParaRPr lang="en-US" dirty="0">
              <a:solidFill>
                <a:srgbClr val="F7BF32"/>
              </a:solidFill>
            </a:endParaRPr>
          </a:p>
        </p:txBody>
      </p:sp>
      <p:pic>
        <p:nvPicPr>
          <p:cNvPr id="3" name="Picture 2"/>
          <p:cNvPicPr>
            <a:picLocks noChangeAspect="1"/>
          </p:cNvPicPr>
          <p:nvPr/>
        </p:nvPicPr>
        <p:blipFill>
          <a:blip r:embed="rId3"/>
          <a:stretch>
            <a:fillRect/>
          </a:stretch>
        </p:blipFill>
        <p:spPr>
          <a:xfrm>
            <a:off x="607344" y="2392506"/>
            <a:ext cx="8015288" cy="2472540"/>
          </a:xfrm>
          <a:prstGeom prst="rect">
            <a:avLst/>
          </a:prstGeom>
        </p:spPr>
      </p:pic>
    </p:spTree>
    <p:extLst>
      <p:ext uri="{BB962C8B-B14F-4D97-AF65-F5344CB8AC3E}">
        <p14:creationId xmlns:p14="http://schemas.microsoft.com/office/powerpoint/2010/main" val="244196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Travel Request/Expenses</a:t>
            </a:r>
            <a:endParaRPr lang="en-US" dirty="0">
              <a:solidFill>
                <a:srgbClr val="F7BF32"/>
              </a:solidFill>
            </a:endParaRPr>
          </a:p>
        </p:txBody>
      </p:sp>
      <p:sp>
        <p:nvSpPr>
          <p:cNvPr id="3" name="Text Placeholder 2"/>
          <p:cNvSpPr>
            <a:spLocks noGrp="1"/>
          </p:cNvSpPr>
          <p:nvPr>
            <p:ph type="body" sz="quarter" idx="11"/>
          </p:nvPr>
        </p:nvSpPr>
        <p:spPr>
          <a:xfrm>
            <a:off x="576942" y="1531634"/>
            <a:ext cx="7866971" cy="3495145"/>
          </a:xfrm>
        </p:spPr>
        <p:txBody>
          <a:bodyPr/>
          <a:lstStyle/>
          <a:p>
            <a:endParaRPr lang="en-US" b="1" dirty="0"/>
          </a:p>
          <a:p>
            <a:r>
              <a:rPr lang="en-US" sz="2000" b="1" dirty="0"/>
              <a:t>Commitments related to travel</a:t>
            </a:r>
          </a:p>
          <a:p>
            <a:pPr lvl="1"/>
            <a:r>
              <a:rPr lang="en-US" sz="1600" b="1" dirty="0"/>
              <a:t>On June 23 all commitments related to travel will be deleted.  This will not delete the trip but will free the budget that the trips once committed.  </a:t>
            </a:r>
          </a:p>
          <a:p>
            <a:r>
              <a:rPr lang="en-US" sz="2000" b="1" dirty="0"/>
              <a:t>Outstanding Requests</a:t>
            </a:r>
          </a:p>
          <a:p>
            <a:pPr lvl="1"/>
            <a:r>
              <a:rPr lang="en-US" sz="1600" b="1" dirty="0"/>
              <a:t>Review outstanding travel request to determine if the request should be deleted, or if an expense report should be submitted.</a:t>
            </a:r>
          </a:p>
          <a:p>
            <a:r>
              <a:rPr lang="en-US" sz="2000" b="1" dirty="0"/>
              <a:t>Outstanding Expenses</a:t>
            </a:r>
          </a:p>
          <a:p>
            <a:pPr lvl="1"/>
            <a:r>
              <a:rPr lang="en-US" sz="1600" b="1" dirty="0"/>
              <a:t>Review any expense reports to move forward through workflow.</a:t>
            </a:r>
          </a:p>
          <a:p>
            <a:pPr lvl="1"/>
            <a:r>
              <a:rPr lang="en-US" sz="1600" b="1" dirty="0"/>
              <a:t>All FY23 travel expenses must be submitted to Accounts Payable by July 7</a:t>
            </a:r>
          </a:p>
          <a:p>
            <a:r>
              <a:rPr lang="en-US" sz="2000" b="1" dirty="0"/>
              <a:t>Draft Trips</a:t>
            </a:r>
          </a:p>
          <a:p>
            <a:pPr lvl="1"/>
            <a:r>
              <a:rPr lang="en-US" sz="1600" b="1" dirty="0"/>
              <a:t>All draft status trips for FY23 will be deleted on June 24</a:t>
            </a:r>
          </a:p>
        </p:txBody>
      </p:sp>
    </p:spTree>
    <p:extLst>
      <p:ext uri="{BB962C8B-B14F-4D97-AF65-F5344CB8AC3E}">
        <p14:creationId xmlns:p14="http://schemas.microsoft.com/office/powerpoint/2010/main" val="1318906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Travel Request/Expenses</a:t>
            </a:r>
            <a:endParaRPr lang="en-US" dirty="0">
              <a:solidFill>
                <a:srgbClr val="F7BF32"/>
              </a:solidFill>
            </a:endParaRPr>
          </a:p>
        </p:txBody>
      </p:sp>
      <p:pic>
        <p:nvPicPr>
          <p:cNvPr id="5" name="Picture 4"/>
          <p:cNvPicPr>
            <a:picLocks noChangeAspect="1"/>
          </p:cNvPicPr>
          <p:nvPr/>
        </p:nvPicPr>
        <p:blipFill rotWithShape="1">
          <a:blip r:embed="rId3"/>
          <a:srcRect l="28051" t="42754" r="50234" b="45271"/>
          <a:stretch/>
        </p:blipFill>
        <p:spPr>
          <a:xfrm>
            <a:off x="221672" y="1981201"/>
            <a:ext cx="2418120" cy="720436"/>
          </a:xfrm>
          <a:prstGeom prst="rect">
            <a:avLst/>
          </a:prstGeom>
        </p:spPr>
      </p:pic>
      <p:pic>
        <p:nvPicPr>
          <p:cNvPr id="6" name="Picture 5"/>
          <p:cNvPicPr>
            <a:picLocks noChangeAspect="1"/>
          </p:cNvPicPr>
          <p:nvPr/>
        </p:nvPicPr>
        <p:blipFill>
          <a:blip r:embed="rId4"/>
          <a:stretch>
            <a:fillRect/>
          </a:stretch>
        </p:blipFill>
        <p:spPr>
          <a:xfrm>
            <a:off x="1680113" y="2701637"/>
            <a:ext cx="5474235" cy="3740727"/>
          </a:xfrm>
          <a:prstGeom prst="rect">
            <a:avLst/>
          </a:prstGeom>
        </p:spPr>
      </p:pic>
    </p:spTree>
    <p:extLst>
      <p:ext uri="{BB962C8B-B14F-4D97-AF65-F5344CB8AC3E}">
        <p14:creationId xmlns:p14="http://schemas.microsoft.com/office/powerpoint/2010/main" val="8068145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5"/>
  <p:tag name="TPOS" val="2"/>
</p:tagLst>
</file>

<file path=ppt/theme/theme1.xml><?xml version="1.0" encoding="utf-8"?>
<a:theme xmlns:a="http://schemas.openxmlformats.org/drawingml/2006/main" name="NKU TITLE SLIDES">
  <a:themeElements>
    <a:clrScheme name="NKU COLOR">
      <a:dk1>
        <a:sysClr val="windowText" lastClr="000000"/>
      </a:dk1>
      <a:lt1>
        <a:sysClr val="window" lastClr="FFFFFF"/>
      </a:lt1>
      <a:dk2>
        <a:srgbClr val="F7BF32"/>
      </a:dk2>
      <a:lt2>
        <a:srgbClr val="EEECE1"/>
      </a:lt2>
      <a:accent1>
        <a:srgbClr val="DDDEDD"/>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KU Copy Slides">
  <a:themeElements>
    <a:clrScheme name="NKU 1">
      <a:dk1>
        <a:sysClr val="windowText" lastClr="000000"/>
      </a:dk1>
      <a:lt1>
        <a:sysClr val="window" lastClr="FFFFFF"/>
      </a:lt1>
      <a:dk2>
        <a:srgbClr val="F5B942"/>
      </a:dk2>
      <a:lt2>
        <a:srgbClr val="EEECE1"/>
      </a:lt2>
      <a:accent1>
        <a:srgbClr val="DDDEDD"/>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Pages">
  <a:themeElements>
    <a:clrScheme name="NKU COLOR">
      <a:dk1>
        <a:sysClr val="windowText" lastClr="000000"/>
      </a:dk1>
      <a:lt1>
        <a:sysClr val="window" lastClr="FFFFFF"/>
      </a:lt1>
      <a:dk2>
        <a:srgbClr val="F7BF32"/>
      </a:dk2>
      <a:lt2>
        <a:srgbClr val="EEECE1"/>
      </a:lt2>
      <a:accent1>
        <a:srgbClr val="DDDEDD"/>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pecialtyPages">
  <a:themeElements>
    <a:clrScheme name="Custom 8">
      <a:dk1>
        <a:sysClr val="windowText" lastClr="000000"/>
      </a:dk1>
      <a:lt1>
        <a:sysClr val="window" lastClr="FFFFFF"/>
      </a:lt1>
      <a:dk2>
        <a:srgbClr val="F7BF32"/>
      </a:dk2>
      <a:lt2>
        <a:srgbClr val="EEECE1"/>
      </a:lt2>
      <a:accent1>
        <a:srgbClr val="F7BF32"/>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Theme.thmx</Template>
  <TotalTime>54442</TotalTime>
  <Words>2622</Words>
  <Application>Microsoft Office PowerPoint</Application>
  <PresentationFormat>On-screen Show (4:3)</PresentationFormat>
  <Paragraphs>196</Paragraphs>
  <Slides>20</Slides>
  <Notes>20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20</vt:i4>
      </vt:variant>
    </vt:vector>
  </HeadingPairs>
  <TitlesOfParts>
    <vt:vector size="26" baseType="lpstr">
      <vt:lpstr>Arial</vt:lpstr>
      <vt:lpstr>Calibri</vt:lpstr>
      <vt:lpstr>NKU TITLE SLIDES</vt:lpstr>
      <vt:lpstr>NKU Copy Slides</vt:lpstr>
      <vt:lpstr>DividerPages</vt:lpstr>
      <vt:lpstr>SpecialtyPages</vt:lpstr>
      <vt:lpstr>FISCAL YEAR END  CLOSING WORKSHOP 2023</vt:lpstr>
      <vt:lpstr>General Items</vt:lpstr>
      <vt:lpstr>Deferrals</vt:lpstr>
      <vt:lpstr>Procurement Card </vt:lpstr>
      <vt:lpstr>Purchasing Documents </vt:lpstr>
      <vt:lpstr>ZME2K</vt:lpstr>
      <vt:lpstr>ZFBC </vt:lpstr>
      <vt:lpstr>Travel Request/Expenses</vt:lpstr>
      <vt:lpstr>Travel Request/Expenses</vt:lpstr>
      <vt:lpstr>Deposits and Receivables</vt:lpstr>
      <vt:lpstr>IBs/Recodes</vt:lpstr>
      <vt:lpstr>Recodes</vt:lpstr>
      <vt:lpstr>Interdepartmental Bills</vt:lpstr>
      <vt:lpstr>Electronic Approvals</vt:lpstr>
      <vt:lpstr>Other Expenses</vt:lpstr>
      <vt:lpstr>Budget Transfers </vt:lpstr>
      <vt:lpstr>Budget Transfers </vt:lpstr>
      <vt:lpstr>New Year Requisitions</vt:lpstr>
      <vt:lpstr>New Year Requisitions</vt:lpstr>
      <vt:lpstr>PowerPoint Presentation</vt:lpstr>
    </vt:vector>
  </TitlesOfParts>
  <Company>Landor Associates CIN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Ritzer</dc:creator>
  <cp:lastModifiedBy>Becky Bishop</cp:lastModifiedBy>
  <cp:revision>171</cp:revision>
  <cp:lastPrinted>2019-05-13T13:28:08Z</cp:lastPrinted>
  <dcterms:created xsi:type="dcterms:W3CDTF">2015-01-07T22:56:00Z</dcterms:created>
  <dcterms:modified xsi:type="dcterms:W3CDTF">2023-04-19T17:27:53Z</dcterms:modified>
</cp:coreProperties>
</file>