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4"/>
  </p:notesMasterIdLst>
  <p:sldIdLst>
    <p:sldId id="299" r:id="rId2"/>
    <p:sldId id="306" r:id="rId3"/>
    <p:sldId id="314" r:id="rId4"/>
    <p:sldId id="281" r:id="rId5"/>
    <p:sldId id="312" r:id="rId6"/>
    <p:sldId id="316" r:id="rId7"/>
    <p:sldId id="317" r:id="rId8"/>
    <p:sldId id="318" r:id="rId9"/>
    <p:sldId id="315" r:id="rId10"/>
    <p:sldId id="320" r:id="rId11"/>
    <p:sldId id="307" r:id="rId12"/>
    <p:sldId id="319" r:id="rId1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Fennell" initials="SF" lastIdx="0" clrIdx="0">
    <p:extLst>
      <p:ext uri="{19B8F6BF-5375-455C-9EA6-DF929625EA0E}">
        <p15:presenceInfo xmlns:p15="http://schemas.microsoft.com/office/powerpoint/2012/main" userId="S-1-5-21-945558151-541155741-1648912389-40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E59"/>
    <a:srgbClr val="192045"/>
    <a:srgbClr val="BF590D"/>
    <a:srgbClr val="339933"/>
    <a:srgbClr val="99B4CE"/>
    <a:srgbClr val="BBCDDF"/>
    <a:srgbClr val="4B6D4E"/>
    <a:srgbClr val="D5E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62" autoAdjust="0"/>
  </p:normalViewPr>
  <p:slideViewPr>
    <p:cSldViewPr>
      <p:cViewPr varScale="1">
        <p:scale>
          <a:sx n="79" d="100"/>
          <a:sy n="79" d="100"/>
        </p:scale>
        <p:origin x="1570"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endParaRPr lang="en-US"/>
          </a:p>
        </p:txBody>
      </p:sp>
      <p:sp>
        <p:nvSpPr>
          <p:cNvPr id="8294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endParaRPr lang="en-US"/>
          </a:p>
        </p:txBody>
      </p:sp>
      <p:sp>
        <p:nvSpPr>
          <p:cNvPr id="3482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295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endParaRPr lang="en-US"/>
          </a:p>
        </p:txBody>
      </p:sp>
      <p:sp>
        <p:nvSpPr>
          <p:cNvPr id="8295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EB4B01F1-FCA8-4783-94A5-E377C2FC6497}" type="slidenum">
              <a:rPr lang="en-US"/>
              <a:pPr>
                <a:defRPr/>
              </a:pPr>
              <a:t>‹#›</a:t>
            </a:fld>
            <a:endParaRPr lang="en-US"/>
          </a:p>
        </p:txBody>
      </p:sp>
    </p:spTree>
    <p:extLst>
      <p:ext uri="{BB962C8B-B14F-4D97-AF65-F5344CB8AC3E}">
        <p14:creationId xmlns:p14="http://schemas.microsoft.com/office/powerpoint/2010/main" val="31318821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B20BA3C-A939-4B5E-A9AB-7F951F0286FC}" type="slidenum">
              <a:rPr lang="en-US" smtClean="0"/>
              <a:pPr eaLnBrk="1" hangingPunct="1"/>
              <a:t>1</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60807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B1E199-58C4-4058-A6FA-02F2B8A59735}" type="slidenum">
              <a:rPr lang="en-US" smtClean="0"/>
              <a:pPr eaLnBrk="1" hangingPunct="1"/>
              <a:t>11</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135916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A77B72-1861-4AC7-9C05-C24EBC6750CC}" type="slidenum">
              <a:rPr lang="en-US" smtClean="0"/>
              <a:pPr eaLnBrk="1" hangingPunct="1"/>
              <a:t>12</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85866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906E1B4-AC43-49E6-AC4C-ED02301F4184}" type="slidenum">
              <a:rPr lang="en-US" smtClean="0"/>
              <a:pPr eaLnBrk="1" hangingPunct="1"/>
              <a:t>2</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9290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BE3769-B810-40B7-93B9-563F96B50567}" type="slidenum">
              <a:rPr lang="en-US" smtClean="0"/>
              <a:pPr eaLnBrk="1" hangingPunct="1"/>
              <a:t>4</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729141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A77B72-1861-4AC7-9C05-C24EBC6750CC}" type="slidenum">
              <a:rPr lang="en-US" smtClean="0"/>
              <a:pPr eaLnBrk="1" hangingPunct="1"/>
              <a:t>5</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21155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BE3769-B810-40B7-93B9-563F96B50567}" type="slidenum">
              <a:rPr lang="en-US" smtClean="0"/>
              <a:pPr eaLnBrk="1" hangingPunct="1"/>
              <a:t>6</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846431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BE3769-B810-40B7-93B9-563F96B50567}" type="slidenum">
              <a:rPr lang="en-US" smtClean="0"/>
              <a:pPr eaLnBrk="1" hangingPunct="1"/>
              <a:t>7</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645282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BE3769-B810-40B7-93B9-563F96B50567}" type="slidenum">
              <a:rPr lang="en-US" smtClean="0"/>
              <a:pPr eaLnBrk="1" hangingPunct="1"/>
              <a:t>8</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978947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BE3769-B810-40B7-93B9-563F96B50567}" type="slidenum">
              <a:rPr lang="en-US" smtClean="0"/>
              <a:pPr eaLnBrk="1" hangingPunct="1"/>
              <a:t>9</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890267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BE3769-B810-40B7-93B9-563F96B50567}" type="slidenum">
              <a:rPr lang="en-US" smtClean="0"/>
              <a:pPr eaLnBrk="1" hangingPunct="1"/>
              <a:t>10</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608836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445C7008-8013-4900-AEA2-A9208285A7B3}" type="slidenum">
              <a:rPr lang="en-US"/>
              <a:pPr>
                <a:defRPr/>
              </a:pPr>
              <a:t>‹#›</a:t>
            </a:fld>
            <a:endParaRPr lang="en-US"/>
          </a:p>
        </p:txBody>
      </p:sp>
    </p:spTree>
    <p:extLst>
      <p:ext uri="{BB962C8B-B14F-4D97-AF65-F5344CB8AC3E}">
        <p14:creationId xmlns:p14="http://schemas.microsoft.com/office/powerpoint/2010/main" val="472956100"/>
      </p:ext>
    </p:extLst>
  </p:cSld>
  <p:clrMapOvr>
    <a:overrideClrMapping bg1="dk1" tx1="lt1" bg2="dk2" tx2="lt2" accent1="accent1" accent2="accent2" accent3="accent3" accent4="accent4" accent5="accent5" accent6="accent6" hlink="hlink" folHlink="folHlink"/>
  </p:clrMapOvr>
  <p:transition advClick="0" advTm="1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A5E1198F-AB4A-4F36-B308-DC722798309F}" type="slidenum">
              <a:rPr lang="en-US"/>
              <a:pPr>
                <a:defRPr/>
              </a:pPr>
              <a:t>‹#›</a:t>
            </a:fld>
            <a:endParaRPr lang="en-US"/>
          </a:p>
        </p:txBody>
      </p:sp>
    </p:spTree>
    <p:extLst>
      <p:ext uri="{BB962C8B-B14F-4D97-AF65-F5344CB8AC3E}">
        <p14:creationId xmlns:p14="http://schemas.microsoft.com/office/powerpoint/2010/main" val="3583857648"/>
      </p:ext>
    </p:extLst>
  </p:cSld>
  <p:clrMapOvr>
    <a:masterClrMapping/>
  </p:clrMapOvr>
  <p:transition advClick="0" advTm="1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9C762DB-46DA-4A8C-8EFC-E586EEC7FAF5}" type="slidenum">
              <a:rPr lang="en-US"/>
              <a:pPr>
                <a:defRPr/>
              </a:pPr>
              <a:t>‹#›</a:t>
            </a:fld>
            <a:endParaRPr lang="en-US"/>
          </a:p>
        </p:txBody>
      </p:sp>
    </p:spTree>
    <p:extLst>
      <p:ext uri="{BB962C8B-B14F-4D97-AF65-F5344CB8AC3E}">
        <p14:creationId xmlns:p14="http://schemas.microsoft.com/office/powerpoint/2010/main" val="4130624996"/>
      </p:ext>
    </p:extLst>
  </p:cSld>
  <p:clrMapOvr>
    <a:masterClrMapping/>
  </p:clrMapOvr>
  <p:transition advClick="0" advTm="10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79184914-383E-4EE0-91DF-CA7937F05BB4}" type="slidenum">
              <a:rPr lang="en-US"/>
              <a:pPr>
                <a:defRPr/>
              </a:pPr>
              <a:t>‹#›</a:t>
            </a:fld>
            <a:endParaRPr lang="en-US"/>
          </a:p>
        </p:txBody>
      </p:sp>
    </p:spTree>
    <p:extLst>
      <p:ext uri="{BB962C8B-B14F-4D97-AF65-F5344CB8AC3E}">
        <p14:creationId xmlns:p14="http://schemas.microsoft.com/office/powerpoint/2010/main" val="4234976262"/>
      </p:ext>
    </p:extLst>
  </p:cSld>
  <p:clrMapOvr>
    <a:masterClrMapping/>
  </p:clrMapOvr>
  <p:transition advClick="0" advTm="1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C2EDCE2-5CC0-4F71-AA75-20538323D6EA}" type="slidenum">
              <a:rPr lang="en-US"/>
              <a:pPr>
                <a:defRPr/>
              </a:pPr>
              <a:t>‹#›</a:t>
            </a:fld>
            <a:endParaRPr lang="en-US"/>
          </a:p>
        </p:txBody>
      </p:sp>
    </p:spTree>
    <p:extLst>
      <p:ext uri="{BB962C8B-B14F-4D97-AF65-F5344CB8AC3E}">
        <p14:creationId xmlns:p14="http://schemas.microsoft.com/office/powerpoint/2010/main" val="2818821399"/>
      </p:ext>
    </p:extLst>
  </p:cSld>
  <p:clrMapOvr>
    <a:masterClrMapping/>
  </p:clrMapOvr>
  <p:transition advClick="0" advTm="1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8871C1-C5EC-4F64-B7AB-8FACE5AF9B09}" type="slidenum">
              <a:rPr lang="en-US"/>
              <a:pPr>
                <a:defRPr/>
              </a:pPr>
              <a:t>‹#›</a:t>
            </a:fld>
            <a:endParaRPr lang="en-US"/>
          </a:p>
        </p:txBody>
      </p:sp>
    </p:spTree>
    <p:extLst>
      <p:ext uri="{BB962C8B-B14F-4D97-AF65-F5344CB8AC3E}">
        <p14:creationId xmlns:p14="http://schemas.microsoft.com/office/powerpoint/2010/main" val="1566626860"/>
      </p:ext>
    </p:extLst>
  </p:cSld>
  <p:clrMapOvr>
    <a:overrideClrMapping bg1="dk1" tx1="lt1" bg2="dk2" tx2="lt2" accent1="accent1" accent2="accent2" accent3="accent3" accent4="accent4" accent5="accent5" accent6="accent6" hlink="hlink" folHlink="folHlink"/>
  </p:clrMapOvr>
  <p:transition advClick="0" advTm="1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66FA6495-489C-4180-B261-DF30D6C6D8AE}" type="slidenum">
              <a:rPr lang="en-US"/>
              <a:pPr>
                <a:defRPr/>
              </a:pPr>
              <a:t>‹#›</a:t>
            </a:fld>
            <a:endParaRPr lang="en-US"/>
          </a:p>
        </p:txBody>
      </p:sp>
    </p:spTree>
    <p:extLst>
      <p:ext uri="{BB962C8B-B14F-4D97-AF65-F5344CB8AC3E}">
        <p14:creationId xmlns:p14="http://schemas.microsoft.com/office/powerpoint/2010/main" val="3347971295"/>
      </p:ext>
    </p:extLst>
  </p:cSld>
  <p:clrMapOvr>
    <a:masterClrMapping/>
  </p:clrMapOvr>
  <p:transition advClick="0" advTm="1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90EBF459-F146-4B0D-8826-4B8833393F7E}" type="slidenum">
              <a:rPr lang="en-US"/>
              <a:pPr>
                <a:defRPr/>
              </a:pPr>
              <a:t>‹#›</a:t>
            </a:fld>
            <a:endParaRPr lang="en-US"/>
          </a:p>
        </p:txBody>
      </p:sp>
    </p:spTree>
    <p:extLst>
      <p:ext uri="{BB962C8B-B14F-4D97-AF65-F5344CB8AC3E}">
        <p14:creationId xmlns:p14="http://schemas.microsoft.com/office/powerpoint/2010/main" val="2404777523"/>
      </p:ext>
    </p:extLst>
  </p:cSld>
  <p:clrMapOvr>
    <a:masterClrMapping/>
  </p:clrMapOvr>
  <p:transition advClick="0" advTm="1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48AC2CA7-276F-4501-B640-F31B64BB8828}" type="slidenum">
              <a:rPr lang="en-US"/>
              <a:pPr>
                <a:defRPr/>
              </a:pPr>
              <a:t>‹#›</a:t>
            </a:fld>
            <a:endParaRPr lang="en-US"/>
          </a:p>
        </p:txBody>
      </p:sp>
    </p:spTree>
    <p:extLst>
      <p:ext uri="{BB962C8B-B14F-4D97-AF65-F5344CB8AC3E}">
        <p14:creationId xmlns:p14="http://schemas.microsoft.com/office/powerpoint/2010/main" val="715970621"/>
      </p:ext>
    </p:extLst>
  </p:cSld>
  <p:clrMapOvr>
    <a:masterClrMapping/>
  </p:clrMapOvr>
  <p:transition advClick="0" advTm="1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17BEAA12-A67B-4CF4-BB41-10EAB8754594}" type="slidenum">
              <a:rPr lang="en-US"/>
              <a:pPr>
                <a:defRPr/>
              </a:pPr>
              <a:t>‹#›</a:t>
            </a:fld>
            <a:endParaRPr lang="en-US"/>
          </a:p>
        </p:txBody>
      </p:sp>
    </p:spTree>
    <p:extLst>
      <p:ext uri="{BB962C8B-B14F-4D97-AF65-F5344CB8AC3E}">
        <p14:creationId xmlns:p14="http://schemas.microsoft.com/office/powerpoint/2010/main" val="958794168"/>
      </p:ext>
    </p:extLst>
  </p:cSld>
  <p:clrMapOvr>
    <a:masterClrMapping/>
  </p:clrMapOvr>
  <p:transition advClick="0" advTm="1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512D88EC-37EF-43DD-AEE8-0F408DE873C4}" type="slidenum">
              <a:rPr lang="en-US"/>
              <a:pPr>
                <a:defRPr/>
              </a:pPr>
              <a:t>‹#›</a:t>
            </a:fld>
            <a:endParaRPr lang="en-US"/>
          </a:p>
        </p:txBody>
      </p:sp>
    </p:spTree>
    <p:extLst>
      <p:ext uri="{BB962C8B-B14F-4D97-AF65-F5344CB8AC3E}">
        <p14:creationId xmlns:p14="http://schemas.microsoft.com/office/powerpoint/2010/main" val="2147195278"/>
      </p:ext>
    </p:extLst>
  </p:cSld>
  <p:clrMapOvr>
    <a:masterClrMapping/>
  </p:clrMapOvr>
  <p:transition advClick="0" advTm="1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951FD74B-FD70-4BB9-9B21-D5FF08CBB36B}" type="slidenum">
              <a:rPr lang="en-US"/>
              <a:pPr>
                <a:defRPr/>
              </a:pPr>
              <a:t>‹#›</a:t>
            </a:fld>
            <a:endParaRPr lang="en-US"/>
          </a:p>
        </p:txBody>
      </p:sp>
    </p:spTree>
    <p:extLst>
      <p:ext uri="{BB962C8B-B14F-4D97-AF65-F5344CB8AC3E}">
        <p14:creationId xmlns:p14="http://schemas.microsoft.com/office/powerpoint/2010/main" val="3928432502"/>
      </p:ext>
    </p:extLst>
  </p:cSld>
  <p:clrMapOvr>
    <a:masterClrMapping/>
  </p:clrMapOvr>
  <p:transition advClick="0" advTm="10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DD07289B-B714-465C-AC7F-CF3D763D3A1A}"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686" r:id="rId1"/>
    <p:sldLayoutId id="2147483678" r:id="rId2"/>
    <p:sldLayoutId id="2147483687" r:id="rId3"/>
    <p:sldLayoutId id="2147483679" r:id="rId4"/>
    <p:sldLayoutId id="2147483680" r:id="rId5"/>
    <p:sldLayoutId id="2147483681" r:id="rId6"/>
    <p:sldLayoutId id="2147483682" r:id="rId7"/>
    <p:sldLayoutId id="2147483683" r:id="rId8"/>
    <p:sldLayoutId id="2147483688" r:id="rId9"/>
    <p:sldLayoutId id="2147483684" r:id="rId10"/>
    <p:sldLayoutId id="2147483685" r:id="rId11"/>
    <p:sldLayoutId id="2147483689" r:id="rId12"/>
  </p:sldLayoutIdLst>
  <p:transition advClick="0" advTm="10000">
    <p:fade/>
  </p:transition>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wma"/><Relationship Id="rId3" Type="http://schemas.microsoft.com/office/2007/relationships/media" Target="../media/media2.wma"/><Relationship Id="rId7" Type="http://schemas.microsoft.com/office/2007/relationships/media" Target="../media/media4.wma"/><Relationship Id="rId12" Type="http://schemas.openxmlformats.org/officeDocument/2006/relationships/image" Target="../media/image3.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audio" Target="../media/media3.wma"/><Relationship Id="rId11" Type="http://schemas.openxmlformats.org/officeDocument/2006/relationships/image" Target="../media/image2.png"/><Relationship Id="rId5" Type="http://schemas.microsoft.com/office/2007/relationships/media" Target="../media/media3.wma"/><Relationship Id="rId10" Type="http://schemas.openxmlformats.org/officeDocument/2006/relationships/notesSlide" Target="../notesSlides/notesSlide1.xml"/><Relationship Id="rId4" Type="http://schemas.openxmlformats.org/officeDocument/2006/relationships/audio" Target="../media/media2.wma"/><Relationship Id="rId9"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4978400" y="1969861"/>
            <a:ext cx="3886201" cy="27241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r>
              <a:rPr lang="en-US" sz="3200" dirty="0">
                <a:solidFill>
                  <a:srgbClr val="FFC000"/>
                </a:solidFill>
                <a:effectLst>
                  <a:outerShdw blurRad="38100" dist="38100" dir="2700000" algn="tl">
                    <a:srgbClr val="000000">
                      <a:alpha val="43137"/>
                    </a:srgbClr>
                  </a:outerShdw>
                </a:effectLst>
                <a:latin typeface="Cambria" pitchFamily="18" charset="0"/>
              </a:rPr>
              <a:t>NKU</a:t>
            </a:r>
            <a:br>
              <a:rPr lang="en-US" sz="2200" dirty="0">
                <a:solidFill>
                  <a:schemeClr val="accent6">
                    <a:lumMod val="50000"/>
                  </a:schemeClr>
                </a:solidFill>
                <a:latin typeface="Cambria" pitchFamily="18" charset="0"/>
              </a:rPr>
            </a:br>
            <a:r>
              <a:rPr lang="en-US" sz="2200" dirty="0">
                <a:solidFill>
                  <a:schemeClr val="accent1"/>
                </a:solidFill>
                <a:latin typeface="Cambria" pitchFamily="18" charset="0"/>
              </a:rPr>
              <a:t>Stream Restoration Program</a:t>
            </a:r>
            <a:br>
              <a:rPr lang="en-US" sz="2200" dirty="0">
                <a:solidFill>
                  <a:schemeClr val="tx2"/>
                </a:solidFill>
                <a:latin typeface="Cambria" pitchFamily="18" charset="0"/>
              </a:rPr>
            </a:br>
            <a:br>
              <a:rPr lang="en-US" sz="1000" dirty="0">
                <a:solidFill>
                  <a:schemeClr val="tx2"/>
                </a:solidFill>
                <a:latin typeface="Cambria" pitchFamily="18" charset="0"/>
              </a:rPr>
            </a:br>
            <a:r>
              <a:rPr lang="en-US" sz="1600" dirty="0">
                <a:solidFill>
                  <a:schemeClr val="accent6">
                    <a:lumMod val="50000"/>
                  </a:schemeClr>
                </a:solidFill>
                <a:latin typeface="Cambria" pitchFamily="18" charset="0"/>
              </a:rPr>
              <a:t>Scott Fennell</a:t>
            </a:r>
            <a:r>
              <a:rPr lang="en-US" sz="1400" dirty="0">
                <a:solidFill>
                  <a:schemeClr val="accent6">
                    <a:lumMod val="50000"/>
                  </a:schemeClr>
                </a:solidFill>
                <a:latin typeface="Cambria" pitchFamily="18" charset="0"/>
              </a:rPr>
              <a:t>, PE</a:t>
            </a:r>
            <a:br>
              <a:rPr lang="en-US" dirty="0">
                <a:solidFill>
                  <a:schemeClr val="accent6">
                    <a:lumMod val="50000"/>
                  </a:schemeClr>
                </a:solidFill>
                <a:latin typeface="Cambria" pitchFamily="18" charset="0"/>
              </a:rPr>
            </a:br>
            <a:r>
              <a:rPr lang="en-US" sz="1200" dirty="0">
                <a:solidFill>
                  <a:schemeClr val="accent6">
                    <a:lumMod val="50000"/>
                  </a:schemeClr>
                </a:solidFill>
                <a:latin typeface="Cambria" pitchFamily="18" charset="0"/>
              </a:rPr>
              <a:t>Director / Senior Engineer</a:t>
            </a:r>
          </a:p>
          <a:p>
            <a:endParaRPr lang="en-US" sz="1400" dirty="0">
              <a:solidFill>
                <a:schemeClr val="accent6">
                  <a:lumMod val="50000"/>
                </a:schemeClr>
              </a:solidFill>
              <a:latin typeface="Cambria" pitchFamily="18" charset="0"/>
            </a:endParaRPr>
          </a:p>
          <a:p>
            <a:r>
              <a:rPr lang="en-US" sz="1200" dirty="0">
                <a:solidFill>
                  <a:schemeClr val="accent6">
                    <a:lumMod val="50000"/>
                  </a:schemeClr>
                </a:solidFill>
                <a:latin typeface="Cambria" pitchFamily="18" charset="0"/>
              </a:rPr>
              <a:t>Northern Kentucky University</a:t>
            </a:r>
            <a:br>
              <a:rPr lang="en-US" sz="1200" dirty="0">
                <a:solidFill>
                  <a:schemeClr val="accent6">
                    <a:lumMod val="50000"/>
                  </a:schemeClr>
                </a:solidFill>
                <a:latin typeface="Cambria" pitchFamily="18" charset="0"/>
              </a:rPr>
            </a:br>
            <a:r>
              <a:rPr lang="en-US" sz="1200" dirty="0">
                <a:solidFill>
                  <a:schemeClr val="accent6">
                    <a:lumMod val="50000"/>
                  </a:schemeClr>
                </a:solidFill>
                <a:latin typeface="Cambria" pitchFamily="18" charset="0"/>
              </a:rPr>
              <a:t>Center for Environmental Restoration</a:t>
            </a:r>
          </a:p>
          <a:p>
            <a:endParaRPr lang="en-US" sz="1000" dirty="0">
              <a:solidFill>
                <a:schemeClr val="accent6">
                  <a:lumMod val="50000"/>
                </a:schemeClr>
              </a:solidFill>
              <a:latin typeface="Lucida Sans" pitchFamily="34" charset="0"/>
            </a:endParaRPr>
          </a:p>
          <a:p>
            <a:endParaRPr lang="en-US" sz="1000" dirty="0">
              <a:solidFill>
                <a:schemeClr val="tx2"/>
              </a:solidFill>
              <a:latin typeface="Lucida Sans" pitchFamily="34" charset="0"/>
            </a:endParaRPr>
          </a:p>
        </p:txBody>
      </p:sp>
      <p:sp>
        <p:nvSpPr>
          <p:cNvPr id="2055" name="Rectangle 9"/>
          <p:cNvSpPr>
            <a:spLocks noChangeArrowheads="1"/>
          </p:cNvSpPr>
          <p:nvPr/>
        </p:nvSpPr>
        <p:spPr bwMode="auto">
          <a:xfrm>
            <a:off x="2819400" y="6388100"/>
            <a:ext cx="6324600" cy="76200"/>
          </a:xfrm>
          <a:prstGeom prst="rect">
            <a:avLst/>
          </a:prstGeom>
          <a:solidFill>
            <a:schemeClr val="accent6">
              <a:lumMod val="75000"/>
            </a:schemeClr>
          </a:solidFill>
          <a:ln>
            <a:noFill/>
          </a:ln>
        </p:spPr>
        <p:txBody>
          <a:bodyPr wrap="none" anchor="ctr"/>
          <a:lstStyle/>
          <a:p>
            <a:pPr>
              <a:defRPr/>
            </a:pPr>
            <a:endParaRPr lang="en-US"/>
          </a:p>
        </p:txBody>
      </p:sp>
      <p:pic>
        <p:nvPicPr>
          <p:cNvPr id="3" name="Stream_Noise-SoundBible.com-8664117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2235200" y="927100"/>
            <a:ext cx="609600" cy="609600"/>
          </a:xfrm>
          <a:prstGeom prst="rect">
            <a:avLst/>
          </a:prstGeom>
        </p:spPr>
      </p:pic>
      <p:pic>
        <p:nvPicPr>
          <p:cNvPr id="5" name="Great_Goldfinch_Song-SoundBible.com-22668330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2235200" y="1905000"/>
            <a:ext cx="609600" cy="609600"/>
          </a:xfrm>
          <a:prstGeom prst="rect">
            <a:avLst/>
          </a:prstGeom>
        </p:spPr>
      </p:pic>
      <p:pic>
        <p:nvPicPr>
          <p:cNvPr id="6" name="Cicada-SoundBible.com-99344226.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19200" y="1905000"/>
            <a:ext cx="609600" cy="609600"/>
          </a:xfrm>
          <a:prstGeom prst="rect">
            <a:avLst/>
          </a:prstGeom>
        </p:spPr>
      </p:pic>
      <p:pic>
        <p:nvPicPr>
          <p:cNvPr id="4" name="Sunny_Day-SoundBible.com-2064222612.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19200" y="927100"/>
            <a:ext cx="609600" cy="609600"/>
          </a:xfrm>
          <a:prstGeom prst="rect">
            <a:avLst/>
          </a:prstGeom>
        </p:spPr>
      </p:pic>
      <p:pic>
        <p:nvPicPr>
          <p:cNvPr id="6147" name="Picture 8" descr="stream_bentwoo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1300" y="889000"/>
            <a:ext cx="4330700" cy="5473700"/>
          </a:xfrm>
          <a:prstGeom prst="rect">
            <a:avLst/>
          </a:prstGeom>
          <a:noFill/>
          <a:ln w="9525">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056" name="Rectangle 7"/>
          <p:cNvSpPr>
            <a:spLocks noChangeArrowheads="1"/>
          </p:cNvSpPr>
          <p:nvPr/>
        </p:nvSpPr>
        <p:spPr bwMode="auto">
          <a:xfrm>
            <a:off x="-38100" y="6083300"/>
            <a:ext cx="9144000" cy="304800"/>
          </a:xfrm>
          <a:prstGeom prst="rect">
            <a:avLst/>
          </a:prstGeom>
          <a:solidFill>
            <a:schemeClr val="accent6"/>
          </a:solidFill>
          <a:ln>
            <a:noFill/>
          </a:ln>
        </p:spPr>
        <p:txBody>
          <a:bodyPr wrap="none" anchor="ctr"/>
          <a:lstStyle/>
          <a:p>
            <a:pPr>
              <a:defRPr/>
            </a:pPr>
            <a:endParaRPr lang="en-US"/>
          </a:p>
        </p:txBody>
      </p:sp>
      <p:sp>
        <p:nvSpPr>
          <p:cNvPr id="2054" name="Rectangle 10"/>
          <p:cNvSpPr>
            <a:spLocks noChangeArrowheads="1"/>
          </p:cNvSpPr>
          <p:nvPr/>
        </p:nvSpPr>
        <p:spPr bwMode="auto">
          <a:xfrm>
            <a:off x="0" y="5867400"/>
            <a:ext cx="9144000" cy="76200"/>
          </a:xfrm>
          <a:prstGeom prst="rect">
            <a:avLst/>
          </a:prstGeom>
          <a:solidFill>
            <a:schemeClr val="accent6"/>
          </a:solidFill>
          <a:ln>
            <a:noFill/>
          </a:ln>
        </p:spPr>
        <p:txBody>
          <a:bodyPr wrap="none" anchor="ctr"/>
          <a:lstStyle/>
          <a:p>
            <a:pPr>
              <a:defRPr/>
            </a:pPr>
            <a:endParaRPr lang="en-US">
              <a:solidFill>
                <a:schemeClr val="accent6"/>
              </a:solidFill>
            </a:endParaRPr>
          </a:p>
        </p:txBody>
      </p:sp>
    </p:spTree>
  </p:cSld>
  <p:clrMapOvr>
    <a:masterClrMapping/>
  </p:clrMapOvr>
  <p:transition advClick="0"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par>
                          <p:cTn id="10" fill="hold">
                            <p:stCondLst>
                              <p:cond delay="0"/>
                            </p:stCondLst>
                            <p:childTnLst>
                              <p:par>
                                <p:cTn id="11" presetID="1" presetClass="mediacall" presetSubtype="0" fill="hold" nodeType="afterEffect">
                                  <p:stCondLst>
                                    <p:cond delay="0"/>
                                  </p:stCondLst>
                                  <p:childTnLst>
                                    <p:cmd type="call" cmd="playFrom(0.0)">
                                      <p:cBhvr>
                                        <p:cTn id="12" dur="1" fill="hold"/>
                                        <p:tgtEl>
                                          <p:spTgt spid="3"/>
                                        </p:tgtEl>
                                      </p:cBhvr>
                                    </p:cmd>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25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showWhenStopped="0">
                <p:cTn id="16" repeatCount="indefinite" fill="remove" display="0">
                  <p:stCondLst>
                    <p:cond delay="indefinite"/>
                  </p:stCondLst>
                  <p:endCondLst>
                    <p:cond evt="onStopAudio" delay="0">
                      <p:tgtEl>
                        <p:sldTgt/>
                      </p:tgtEl>
                    </p:cond>
                  </p:endCondLst>
                </p:cTn>
                <p:tgtEl>
                  <p:spTgt spid="6"/>
                </p:tgtEl>
              </p:cMediaNode>
            </p:audio>
            <p:audio>
              <p:cMediaNode vol="28302" numSld="999" showWhenStopped="0">
                <p:cTn id="17" repeatCount="indefinite" fill="remove" display="0">
                  <p:stCondLst>
                    <p:cond delay="indefinite"/>
                  </p:stCondLst>
                  <p:endCondLst>
                    <p:cond evt="onStopAudio" delay="0">
                      <p:tgtEl>
                        <p:sldTgt/>
                      </p:tgtEl>
                    </p:cond>
                  </p:endCondLst>
                </p:cTn>
                <p:tgtEl>
                  <p:spTgt spid="5"/>
                </p:tgtEl>
              </p:cMediaNode>
            </p:audio>
            <p:audio>
              <p:cMediaNode vol="60377" numSld="999" showWhenStopped="0">
                <p:cTn id="18" repeatCount="indefinite" fill="remove" display="0">
                  <p:stCondLst>
                    <p:cond delay="indefinite"/>
                  </p:stCondLst>
                  <p:endCondLst>
                    <p:cond evt="onStopAudio" delay="0">
                      <p:tgtEl>
                        <p:sldTgt/>
                      </p:tgtEl>
                    </p:cond>
                  </p:endCondLst>
                </p:cTn>
                <p:tgtEl>
                  <p:spTgt spid="3"/>
                </p:tgtEl>
              </p:cMediaNode>
            </p:audio>
            <p:audio>
              <p:cMediaNode vol="35849" showWhenStopped="0">
                <p:cTn id="19" repeatCount="indefinite" fill="remove"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262160" y="543155"/>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1600" dirty="0">
                <a:latin typeface="Cambria" pitchFamily="18" charset="0"/>
              </a:rPr>
              <a:t>Bullock Pen Preserve</a:t>
            </a:r>
          </a:p>
          <a:p>
            <a:r>
              <a:rPr lang="en-US" sz="2000" b="1" dirty="0">
                <a:latin typeface="Cambria" pitchFamily="18" charset="0"/>
              </a:rPr>
              <a:t>Bullock Pen Creek Major Bank Erosion Stabilization</a:t>
            </a:r>
            <a:endParaRPr lang="en-US" sz="2000" dirty="0">
              <a:latin typeface="Cambria" pitchFamily="18" charset="0"/>
            </a:endParaRPr>
          </a:p>
        </p:txBody>
      </p:sp>
      <p:cxnSp>
        <p:nvCxnSpPr>
          <p:cNvPr id="17" name="Straight Arrow Connector 16"/>
          <p:cNvCxnSpPr>
            <a:cxnSpLocks/>
          </p:cNvCxnSpPr>
          <p:nvPr/>
        </p:nvCxnSpPr>
        <p:spPr>
          <a:xfrm>
            <a:off x="3505200" y="3810000"/>
            <a:ext cx="685800"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F50207B-1EAA-4595-8FF5-B25470F43E44}"/>
              </a:ext>
            </a:extLst>
          </p:cNvPr>
          <p:cNvPicPr>
            <a:picLocks noChangeAspect="1"/>
          </p:cNvPicPr>
          <p:nvPr/>
        </p:nvPicPr>
        <p:blipFill rotWithShape="1">
          <a:blip r:embed="rId3">
            <a:extLst>
              <a:ext uri="{28A0092B-C50C-407E-A947-70E740481C1C}">
                <a14:useLocalDpi xmlns:a14="http://schemas.microsoft.com/office/drawing/2010/main" val="0"/>
              </a:ext>
            </a:extLst>
          </a:blip>
          <a:srcRect t="1437" b="1437"/>
          <a:stretch/>
        </p:blipFill>
        <p:spPr>
          <a:xfrm>
            <a:off x="140819" y="3785538"/>
            <a:ext cx="3206927" cy="2335022"/>
          </a:xfrm>
          <a:prstGeom prst="rect">
            <a:avLst/>
          </a:prstGeom>
          <a:ln w="9525">
            <a:solidFill>
              <a:schemeClr val="accent5">
                <a:lumMod val="75000"/>
              </a:schemeClr>
            </a:solidFill>
          </a:ln>
        </p:spPr>
      </p:pic>
      <p:pic>
        <p:nvPicPr>
          <p:cNvPr id="6" name="Picture 5">
            <a:extLst>
              <a:ext uri="{FF2B5EF4-FFF2-40B4-BE49-F238E27FC236}">
                <a16:creationId xmlns:a16="http://schemas.microsoft.com/office/drawing/2014/main" id="{AAD64BAD-AA82-470B-8A54-5D83457BDAB0}"/>
              </a:ext>
            </a:extLst>
          </p:cNvPr>
          <p:cNvPicPr>
            <a:picLocks noChangeAspect="1"/>
          </p:cNvPicPr>
          <p:nvPr/>
        </p:nvPicPr>
        <p:blipFill rotWithShape="1">
          <a:blip r:embed="rId4">
            <a:extLst>
              <a:ext uri="{28A0092B-C50C-407E-A947-70E740481C1C}">
                <a14:useLocalDpi xmlns:a14="http://schemas.microsoft.com/office/drawing/2010/main" val="0"/>
              </a:ext>
            </a:extLst>
          </a:blip>
          <a:srcRect l="2083" t="1896" r="1774" b="1862"/>
          <a:stretch/>
        </p:blipFill>
        <p:spPr>
          <a:xfrm>
            <a:off x="4419600" y="1985075"/>
            <a:ext cx="4516933" cy="3410745"/>
          </a:xfrm>
          <a:prstGeom prst="rect">
            <a:avLst/>
          </a:prstGeom>
          <a:ln w="9525">
            <a:solidFill>
              <a:schemeClr val="accent5">
                <a:lumMod val="75000"/>
              </a:schemeClr>
            </a:solidFill>
          </a:ln>
        </p:spPr>
      </p:pic>
      <p:pic>
        <p:nvPicPr>
          <p:cNvPr id="12" name="Picture 11">
            <a:extLst>
              <a:ext uri="{FF2B5EF4-FFF2-40B4-BE49-F238E27FC236}">
                <a16:creationId xmlns:a16="http://schemas.microsoft.com/office/drawing/2014/main" id="{C2C1CEAD-61ED-47E1-9190-34252AA3C635}"/>
              </a:ext>
            </a:extLst>
          </p:cNvPr>
          <p:cNvPicPr>
            <a:picLocks noChangeAspect="1"/>
          </p:cNvPicPr>
          <p:nvPr/>
        </p:nvPicPr>
        <p:blipFill rotWithShape="1">
          <a:blip r:embed="rId5">
            <a:extLst>
              <a:ext uri="{28A0092B-C50C-407E-A947-70E740481C1C}">
                <a14:useLocalDpi xmlns:a14="http://schemas.microsoft.com/office/drawing/2010/main" val="0"/>
              </a:ext>
            </a:extLst>
          </a:blip>
          <a:srcRect l="2631" t="2572" r="1003" b="3158"/>
          <a:stretch/>
        </p:blipFill>
        <p:spPr>
          <a:xfrm>
            <a:off x="140819" y="1330485"/>
            <a:ext cx="3156565" cy="2332079"/>
          </a:xfrm>
          <a:prstGeom prst="rect">
            <a:avLst/>
          </a:prstGeom>
          <a:ln w="9525">
            <a:solidFill>
              <a:schemeClr val="accent5">
                <a:lumMod val="75000"/>
              </a:schemeClr>
            </a:solidFill>
          </a:ln>
        </p:spPr>
      </p:pic>
      <p:sp>
        <p:nvSpPr>
          <p:cNvPr id="13" name="TextBox 12">
            <a:extLst>
              <a:ext uri="{FF2B5EF4-FFF2-40B4-BE49-F238E27FC236}">
                <a16:creationId xmlns:a16="http://schemas.microsoft.com/office/drawing/2014/main" id="{CBEA2F9E-32EF-41D0-A64A-FAEC4E1485AA}"/>
              </a:ext>
            </a:extLst>
          </p:cNvPr>
          <p:cNvSpPr txBox="1"/>
          <p:nvPr/>
        </p:nvSpPr>
        <p:spPr>
          <a:xfrm>
            <a:off x="2614841" y="5817084"/>
            <a:ext cx="811632" cy="338554"/>
          </a:xfrm>
          <a:prstGeom prst="rect">
            <a:avLst/>
          </a:prstGeom>
          <a:noFill/>
        </p:spPr>
        <p:txBody>
          <a:bodyPr wrap="none" rtlCol="0">
            <a:spAutoFit/>
          </a:bodyPr>
          <a:lstStyle/>
          <a:p>
            <a:r>
              <a:rPr lang="en-US" sz="1600" b="1" dirty="0">
                <a:solidFill>
                  <a:schemeClr val="bg1"/>
                </a:solidFill>
                <a:latin typeface="Cambria" pitchFamily="18" charset="0"/>
              </a:rPr>
              <a:t>Before</a:t>
            </a:r>
          </a:p>
        </p:txBody>
      </p:sp>
      <p:sp>
        <p:nvSpPr>
          <p:cNvPr id="14" name="TextBox 13">
            <a:extLst>
              <a:ext uri="{FF2B5EF4-FFF2-40B4-BE49-F238E27FC236}">
                <a16:creationId xmlns:a16="http://schemas.microsoft.com/office/drawing/2014/main" id="{D20BF6D1-6366-4DA3-8C36-0D07655D4353}"/>
              </a:ext>
            </a:extLst>
          </p:cNvPr>
          <p:cNvSpPr txBox="1"/>
          <p:nvPr/>
        </p:nvSpPr>
        <p:spPr>
          <a:xfrm>
            <a:off x="2536114" y="3346925"/>
            <a:ext cx="811632" cy="338554"/>
          </a:xfrm>
          <a:prstGeom prst="rect">
            <a:avLst/>
          </a:prstGeom>
          <a:noFill/>
        </p:spPr>
        <p:txBody>
          <a:bodyPr wrap="none" rtlCol="0">
            <a:spAutoFit/>
          </a:bodyPr>
          <a:lstStyle/>
          <a:p>
            <a:r>
              <a:rPr lang="en-US" sz="1600" b="1" dirty="0">
                <a:solidFill>
                  <a:schemeClr val="bg1"/>
                </a:solidFill>
                <a:latin typeface="Cambria" pitchFamily="18" charset="0"/>
              </a:rPr>
              <a:t>Before</a:t>
            </a:r>
          </a:p>
        </p:txBody>
      </p:sp>
      <p:sp>
        <p:nvSpPr>
          <p:cNvPr id="15" name="TextBox 14">
            <a:extLst>
              <a:ext uri="{FF2B5EF4-FFF2-40B4-BE49-F238E27FC236}">
                <a16:creationId xmlns:a16="http://schemas.microsoft.com/office/drawing/2014/main" id="{55C62FDF-22BD-46AB-85F8-C9A91F9BF987}"/>
              </a:ext>
            </a:extLst>
          </p:cNvPr>
          <p:cNvSpPr txBox="1"/>
          <p:nvPr/>
        </p:nvSpPr>
        <p:spPr>
          <a:xfrm>
            <a:off x="8289777" y="5057266"/>
            <a:ext cx="861166" cy="338554"/>
          </a:xfrm>
          <a:prstGeom prst="rect">
            <a:avLst/>
          </a:prstGeom>
          <a:noFill/>
        </p:spPr>
        <p:txBody>
          <a:bodyPr wrap="square" rtlCol="0">
            <a:spAutoFit/>
          </a:bodyPr>
          <a:lstStyle/>
          <a:p>
            <a:r>
              <a:rPr lang="en-US" sz="1600" b="1" dirty="0">
                <a:solidFill>
                  <a:schemeClr val="bg1"/>
                </a:solidFill>
                <a:latin typeface="Cambria" pitchFamily="18" charset="0"/>
              </a:rPr>
              <a:t>After</a:t>
            </a:r>
            <a:endParaRPr lang="en-US" b="1" dirty="0">
              <a:solidFill>
                <a:schemeClr val="bg1"/>
              </a:solidFill>
              <a:latin typeface="Cambria" pitchFamily="18" charset="0"/>
            </a:endParaRPr>
          </a:p>
        </p:txBody>
      </p:sp>
      <p:sp>
        <p:nvSpPr>
          <p:cNvPr id="25" name="TextBox 24">
            <a:extLst>
              <a:ext uri="{FF2B5EF4-FFF2-40B4-BE49-F238E27FC236}">
                <a16:creationId xmlns:a16="http://schemas.microsoft.com/office/drawing/2014/main" id="{C6EF3D3A-5FA5-4800-B532-0BDF46B99804}"/>
              </a:ext>
            </a:extLst>
          </p:cNvPr>
          <p:cNvSpPr txBox="1"/>
          <p:nvPr/>
        </p:nvSpPr>
        <p:spPr>
          <a:xfrm>
            <a:off x="21077" y="6203672"/>
            <a:ext cx="8594008" cy="553998"/>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Photo upper left: Looking downstream, view from right descending bank of severe bank erosion (approximately 15 feet) on left descending.</a:t>
            </a:r>
          </a:p>
          <a:p>
            <a:r>
              <a:rPr lang="en-US" sz="1000" dirty="0">
                <a:latin typeface="Arial" panose="020B0604020202020204" pitchFamily="34" charset="0"/>
                <a:cs typeface="Arial" panose="020B0604020202020204" pitchFamily="34" charset="0"/>
              </a:rPr>
              <a:t>Photo lower left: Looking downstream, view of severe bank erosion on left descending bank.</a:t>
            </a:r>
          </a:p>
          <a:p>
            <a:r>
              <a:rPr lang="en-US" sz="1000" dirty="0">
                <a:latin typeface="Arial" panose="020B0604020202020204" pitchFamily="34" charset="0"/>
                <a:cs typeface="Arial" panose="020B0604020202020204" pitchFamily="34" charset="0"/>
              </a:rPr>
              <a:t>Photo right: Looking upstream, view of stabilized banks post-construction</a:t>
            </a:r>
          </a:p>
        </p:txBody>
      </p:sp>
    </p:spTree>
    <p:extLst>
      <p:ext uri="{BB962C8B-B14F-4D97-AF65-F5344CB8AC3E}">
        <p14:creationId xmlns:p14="http://schemas.microsoft.com/office/powerpoint/2010/main" val="3726004487"/>
      </p:ext>
    </p:extLst>
  </p:cSld>
  <p:clrMapOvr>
    <a:masterClrMapping/>
  </p:clrMapOvr>
  <p:transition advClick="0" advTm="10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0" descr="C:\Documents and Settings\fennells\My Documents\My Pictures\Bentwood images sf\May 09 Bentwood 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044" y="849627"/>
            <a:ext cx="3799371" cy="2849921"/>
          </a:xfrm>
          <a:prstGeom prst="rect">
            <a:avLst/>
          </a:prstGeom>
          <a:noFill/>
          <a:ln w="9525">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2771" name="Rectangle 6"/>
          <p:cNvSpPr>
            <a:spLocks noGrp="1" noChangeArrowheads="1"/>
          </p:cNvSpPr>
          <p:nvPr>
            <p:ph type="title"/>
          </p:nvPr>
        </p:nvSpPr>
        <p:spPr>
          <a:xfrm>
            <a:off x="613618" y="112249"/>
            <a:ext cx="8099680" cy="563639"/>
          </a:xfrm>
          <a:noFill/>
        </p:spPr>
        <p:txBody>
          <a:bodyPr/>
          <a:lstStyle/>
          <a:p>
            <a:br>
              <a:rPr lang="en-US" sz="1800" dirty="0">
                <a:solidFill>
                  <a:schemeClr val="tx1"/>
                </a:solidFill>
                <a:latin typeface="Cambria" pitchFamily="18" charset="0"/>
              </a:rPr>
            </a:br>
            <a:r>
              <a:rPr lang="en-US" sz="1800" b="1" dirty="0">
                <a:solidFill>
                  <a:schemeClr val="tx1"/>
                </a:solidFill>
                <a:latin typeface="Cambria" pitchFamily="18" charset="0"/>
              </a:rPr>
              <a:t>Suburban Stormwater Wetlands Created, Providing Water Quality Improvement and Habitat</a:t>
            </a:r>
            <a:endParaRPr lang="en-US" sz="1800" dirty="0">
              <a:latin typeface="Cambria" pitchFamily="18" charset="0"/>
            </a:endParaRPr>
          </a:p>
        </p:txBody>
      </p:sp>
      <p:sp>
        <p:nvSpPr>
          <p:cNvPr id="32772" name="Text Box 10"/>
          <p:cNvSpPr txBox="1">
            <a:spLocks noChangeArrowheads="1"/>
          </p:cNvSpPr>
          <p:nvPr/>
        </p:nvSpPr>
        <p:spPr bwMode="auto">
          <a:xfrm>
            <a:off x="0" y="2286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pic>
        <p:nvPicPr>
          <p:cNvPr id="32773" name="Picture 11" descr="Aug 08 Burlington Elem 006.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861772"/>
            <a:ext cx="3854451" cy="2890838"/>
          </a:xfrm>
          <a:prstGeom prst="rect">
            <a:avLst/>
          </a:prstGeom>
          <a:noFill/>
          <a:ln w="9525">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2775" name="Picture 15" descr="May 07 Bentwood Painted and Redeared Slider hatchling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0354" y="2716346"/>
            <a:ext cx="1255446" cy="867071"/>
          </a:xfrm>
          <a:prstGeom prst="rect">
            <a:avLst/>
          </a:prstGeom>
          <a:noFill/>
          <a:ln w="12700">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2776" name="Picture 16" descr="May 07 Bentwood Mosquitofish.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1309" y="2739672"/>
            <a:ext cx="1820860" cy="830513"/>
          </a:xfrm>
          <a:prstGeom prst="rect">
            <a:avLst/>
          </a:prstGeom>
          <a:noFill/>
          <a:ln w="12700">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0600" y="884303"/>
            <a:ext cx="1861569" cy="1552037"/>
          </a:xfrm>
          <a:prstGeom prst="rect">
            <a:avLst/>
          </a:prstGeom>
          <a:ln w="9525">
            <a:solidFill>
              <a:schemeClr val="accent5">
                <a:lumMod val="75000"/>
              </a:schemeClr>
            </a:solidFill>
          </a:ln>
        </p:spPr>
      </p:pic>
      <p:sp>
        <p:nvSpPr>
          <p:cNvPr id="3" name="TextBox 2"/>
          <p:cNvSpPr txBox="1"/>
          <p:nvPr/>
        </p:nvSpPr>
        <p:spPr>
          <a:xfrm>
            <a:off x="2637471" y="3365162"/>
            <a:ext cx="989958" cy="276999"/>
          </a:xfrm>
          <a:prstGeom prst="rect">
            <a:avLst/>
          </a:prstGeom>
          <a:noFill/>
        </p:spPr>
        <p:txBody>
          <a:bodyPr wrap="square" rtlCol="0">
            <a:spAutoFit/>
          </a:bodyPr>
          <a:lstStyle/>
          <a:p>
            <a:r>
              <a:rPr lang="en-US" sz="1200" b="1" dirty="0">
                <a:solidFill>
                  <a:schemeClr val="bg1"/>
                </a:solidFill>
                <a:latin typeface="Cambria" pitchFamily="18" charset="0"/>
              </a:rPr>
              <a:t>Bentwood</a:t>
            </a:r>
          </a:p>
        </p:txBody>
      </p:sp>
      <p:sp>
        <p:nvSpPr>
          <p:cNvPr id="6" name="TextBox 5"/>
          <p:cNvSpPr txBox="1"/>
          <p:nvPr/>
        </p:nvSpPr>
        <p:spPr>
          <a:xfrm>
            <a:off x="6850229" y="6444832"/>
            <a:ext cx="1804020" cy="276999"/>
          </a:xfrm>
          <a:prstGeom prst="rect">
            <a:avLst/>
          </a:prstGeom>
          <a:noFill/>
        </p:spPr>
        <p:txBody>
          <a:bodyPr wrap="none" rtlCol="0">
            <a:spAutoFit/>
          </a:bodyPr>
          <a:lstStyle/>
          <a:p>
            <a:r>
              <a:rPr lang="en-US" sz="1200" b="1" dirty="0">
                <a:solidFill>
                  <a:schemeClr val="bg1"/>
                </a:solidFill>
                <a:latin typeface="Cambria" pitchFamily="18" charset="0"/>
              </a:rPr>
              <a:t>Burlington Elementary</a:t>
            </a:r>
          </a:p>
        </p:txBody>
      </p:sp>
      <p:pic>
        <p:nvPicPr>
          <p:cNvPr id="12" name="Picture 2" descr="C:\Users\fennells\Desktop\Documents\Boone Woods\Boone Woods images sf\Aug 10 Boone Woods 02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3861772"/>
            <a:ext cx="3826643" cy="2869983"/>
          </a:xfrm>
          <a:prstGeom prst="rect">
            <a:avLst/>
          </a:prstGeom>
          <a:noFill/>
          <a:ln w="9525">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85800" y="6419950"/>
            <a:ext cx="2286802" cy="276999"/>
          </a:xfrm>
          <a:prstGeom prst="rect">
            <a:avLst/>
          </a:prstGeom>
          <a:noFill/>
        </p:spPr>
        <p:txBody>
          <a:bodyPr wrap="square" rtlCol="0">
            <a:spAutoFit/>
          </a:bodyPr>
          <a:lstStyle/>
          <a:p>
            <a:r>
              <a:rPr lang="en-US" sz="1200" b="1" dirty="0">
                <a:solidFill>
                  <a:schemeClr val="bg1"/>
                </a:solidFill>
                <a:latin typeface="Cambria" pitchFamily="18" charset="0"/>
              </a:rPr>
              <a:t>Boone Woods  Park</a:t>
            </a:r>
          </a:p>
        </p:txBody>
      </p:sp>
      <p:pic>
        <p:nvPicPr>
          <p:cNvPr id="15" name="Picture 2" descr="K:\Center for Applied Ecology\1 NKSWRP\X Reference Specs Guidance\Reference pictures\Glass shrimp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50354" y="922934"/>
            <a:ext cx="1658926" cy="1513406"/>
          </a:xfrm>
          <a:prstGeom prst="rect">
            <a:avLst/>
          </a:prstGeom>
          <a:noFill/>
          <a:ln w="12700">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transition advClick="0" advTm="10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18C3A8-AB7F-4039-8C50-1F7A5C7C84DD}"/>
              </a:ext>
            </a:extLst>
          </p:cNvPr>
          <p:cNvPicPr>
            <a:picLocks noChangeAspect="1"/>
          </p:cNvPicPr>
          <p:nvPr/>
        </p:nvPicPr>
        <p:blipFill>
          <a:blip r:embed="rId3"/>
          <a:stretch>
            <a:fillRect/>
          </a:stretch>
        </p:blipFill>
        <p:spPr>
          <a:xfrm>
            <a:off x="292096" y="3793889"/>
            <a:ext cx="3907875" cy="2914141"/>
          </a:xfrm>
          <a:prstGeom prst="rect">
            <a:avLst/>
          </a:prstGeom>
        </p:spPr>
      </p:pic>
      <p:pic>
        <p:nvPicPr>
          <p:cNvPr id="8" name="Picture 7">
            <a:extLst>
              <a:ext uri="{FF2B5EF4-FFF2-40B4-BE49-F238E27FC236}">
                <a16:creationId xmlns:a16="http://schemas.microsoft.com/office/drawing/2014/main" id="{F7A5B2D5-65C0-4814-A48C-CE3A1DBD7D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9232" y="3793889"/>
            <a:ext cx="3849067" cy="2886800"/>
          </a:xfrm>
          <a:prstGeom prst="rect">
            <a:avLst/>
          </a:prstGeom>
        </p:spPr>
      </p:pic>
      <p:pic>
        <p:nvPicPr>
          <p:cNvPr id="6" name="Picture 5">
            <a:extLst>
              <a:ext uri="{FF2B5EF4-FFF2-40B4-BE49-F238E27FC236}">
                <a16:creationId xmlns:a16="http://schemas.microsoft.com/office/drawing/2014/main" id="{C36D5C8E-D530-48D8-BB9B-3455CCC09D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4766" y="702947"/>
            <a:ext cx="3883534" cy="2912650"/>
          </a:xfrm>
          <a:prstGeom prst="rect">
            <a:avLst/>
          </a:prstGeom>
        </p:spPr>
      </p:pic>
      <p:pic>
        <p:nvPicPr>
          <p:cNvPr id="4" name="Picture 3">
            <a:extLst>
              <a:ext uri="{FF2B5EF4-FFF2-40B4-BE49-F238E27FC236}">
                <a16:creationId xmlns:a16="http://schemas.microsoft.com/office/drawing/2014/main" id="{BFC7A6F8-6759-4FBD-9EAD-35B1CC2AB8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096" y="702947"/>
            <a:ext cx="3886200" cy="2914650"/>
          </a:xfrm>
          <a:prstGeom prst="rect">
            <a:avLst/>
          </a:prstGeom>
        </p:spPr>
      </p:pic>
      <p:sp>
        <p:nvSpPr>
          <p:cNvPr id="28674" name="Rectangle 3"/>
          <p:cNvSpPr>
            <a:spLocks noChangeArrowheads="1"/>
          </p:cNvSpPr>
          <p:nvPr/>
        </p:nvSpPr>
        <p:spPr bwMode="auto">
          <a:xfrm>
            <a:off x="199050" y="0"/>
            <a:ext cx="8868742" cy="63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b="1" dirty="0">
                <a:latin typeface="Cambria" pitchFamily="18" charset="0"/>
              </a:rPr>
              <a:t>Typical Sequence of Rosgen B Channel History in Northern Kentucky:  </a:t>
            </a:r>
          </a:p>
          <a:p>
            <a:r>
              <a:rPr lang="en-US" b="1" dirty="0">
                <a:latin typeface="Cambria" pitchFamily="18" charset="0"/>
              </a:rPr>
              <a:t>Example 100-acre +/- Watershed</a:t>
            </a:r>
            <a:endParaRPr lang="en-US" sz="2000" dirty="0">
              <a:latin typeface="Cambria" pitchFamily="18" charset="0"/>
            </a:endParaRPr>
          </a:p>
        </p:txBody>
      </p:sp>
      <p:sp>
        <p:nvSpPr>
          <p:cNvPr id="28683" name="TextBox 10"/>
          <p:cNvSpPr txBox="1">
            <a:spLocks noChangeArrowheads="1"/>
          </p:cNvSpPr>
          <p:nvPr/>
        </p:nvSpPr>
        <p:spPr bwMode="auto">
          <a:xfrm>
            <a:off x="4875670" y="3275111"/>
            <a:ext cx="22000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solidFill>
                  <a:schemeClr val="bg1"/>
                </a:solidFill>
                <a:latin typeface="Cambria" pitchFamily="18" charset="0"/>
              </a:rPr>
              <a:t>100% Impact Condition</a:t>
            </a:r>
          </a:p>
        </p:txBody>
      </p:sp>
      <p:cxnSp>
        <p:nvCxnSpPr>
          <p:cNvPr id="13" name="Straight Arrow Connector 12"/>
          <p:cNvCxnSpPr>
            <a:cxnSpLocks/>
          </p:cNvCxnSpPr>
          <p:nvPr/>
        </p:nvCxnSpPr>
        <p:spPr>
          <a:xfrm>
            <a:off x="8839200" y="3179930"/>
            <a:ext cx="0" cy="49813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03805" y="6349114"/>
            <a:ext cx="3379323" cy="307777"/>
          </a:xfrm>
          <a:prstGeom prst="rect">
            <a:avLst/>
          </a:prstGeom>
          <a:noFill/>
        </p:spPr>
        <p:txBody>
          <a:bodyPr wrap="none" rtlCol="0">
            <a:spAutoFit/>
          </a:bodyPr>
          <a:lstStyle/>
          <a:p>
            <a:r>
              <a:rPr lang="en-US" sz="1400" b="1" dirty="0">
                <a:solidFill>
                  <a:schemeClr val="bg1"/>
                </a:solidFill>
                <a:latin typeface="Cambria" pitchFamily="18" charset="0"/>
              </a:rPr>
              <a:t>Protracted Natural Recovery Condition</a:t>
            </a:r>
          </a:p>
        </p:txBody>
      </p:sp>
      <p:cxnSp>
        <p:nvCxnSpPr>
          <p:cNvPr id="18" name="Straight Arrow Connector 17"/>
          <p:cNvCxnSpPr>
            <a:cxnSpLocks/>
          </p:cNvCxnSpPr>
          <p:nvPr/>
        </p:nvCxnSpPr>
        <p:spPr>
          <a:xfrm flipV="1">
            <a:off x="4252780" y="3480961"/>
            <a:ext cx="494536" cy="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433966" y="6349114"/>
            <a:ext cx="3441704" cy="307777"/>
          </a:xfrm>
          <a:prstGeom prst="rect">
            <a:avLst/>
          </a:prstGeom>
          <a:noFill/>
        </p:spPr>
        <p:txBody>
          <a:bodyPr wrap="square" rtlCol="0">
            <a:spAutoFit/>
          </a:bodyPr>
          <a:lstStyle/>
          <a:p>
            <a:r>
              <a:rPr lang="en-US" sz="1400" b="1" dirty="0">
                <a:solidFill>
                  <a:schemeClr val="bg1"/>
                </a:solidFill>
                <a:latin typeface="Cambria" pitchFamily="18" charset="0"/>
              </a:rPr>
              <a:t>Immediately After Restoration</a:t>
            </a:r>
          </a:p>
        </p:txBody>
      </p:sp>
      <p:sp>
        <p:nvSpPr>
          <p:cNvPr id="21" name="TextBox 10">
            <a:extLst>
              <a:ext uri="{FF2B5EF4-FFF2-40B4-BE49-F238E27FC236}">
                <a16:creationId xmlns:a16="http://schemas.microsoft.com/office/drawing/2014/main" id="{5BC17776-F48B-421A-B47B-F8FA2A8D828E}"/>
              </a:ext>
            </a:extLst>
          </p:cNvPr>
          <p:cNvSpPr txBox="1">
            <a:spLocks noChangeArrowheads="1"/>
          </p:cNvSpPr>
          <p:nvPr/>
        </p:nvSpPr>
        <p:spPr bwMode="auto">
          <a:xfrm>
            <a:off x="708897" y="3307820"/>
            <a:ext cx="34029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solidFill>
                  <a:schemeClr val="bg1"/>
                </a:solidFill>
                <a:latin typeface="Cambria" pitchFamily="18" charset="0"/>
              </a:rPr>
              <a:t>Natural Stream and Riparian Condition</a:t>
            </a:r>
          </a:p>
        </p:txBody>
      </p:sp>
      <p:cxnSp>
        <p:nvCxnSpPr>
          <p:cNvPr id="27" name="Straight Arrow Connector 26">
            <a:extLst>
              <a:ext uri="{FF2B5EF4-FFF2-40B4-BE49-F238E27FC236}">
                <a16:creationId xmlns:a16="http://schemas.microsoft.com/office/drawing/2014/main" id="{F35E35A3-FF6B-4036-B4BB-E311E5A86E0C}"/>
              </a:ext>
            </a:extLst>
          </p:cNvPr>
          <p:cNvCxnSpPr>
            <a:cxnSpLocks/>
          </p:cNvCxnSpPr>
          <p:nvPr/>
        </p:nvCxnSpPr>
        <p:spPr>
          <a:xfrm flipH="1">
            <a:off x="4350398" y="6521968"/>
            <a:ext cx="443203"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475336"/>
      </p:ext>
    </p:extLst>
  </p:cSld>
  <p:clrMapOvr>
    <a:masterClrMapping/>
  </p:clrMapOvr>
  <p:transition advClick="0" advTm="10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59" y="3725114"/>
            <a:ext cx="3818241" cy="2851897"/>
          </a:xfrm>
          <a:prstGeom prst="rect">
            <a:avLst/>
          </a:prstGeom>
          <a:ln>
            <a:solidFill>
              <a:schemeClr val="accent5">
                <a:lumMod val="75000"/>
              </a:schemeClr>
            </a:solidFill>
          </a:ln>
        </p:spPr>
      </p:pic>
      <p:sp>
        <p:nvSpPr>
          <p:cNvPr id="30723" name="Rectangle 6"/>
          <p:cNvSpPr>
            <a:spLocks noGrp="1" noChangeArrowheads="1"/>
          </p:cNvSpPr>
          <p:nvPr>
            <p:ph type="title"/>
          </p:nvPr>
        </p:nvSpPr>
        <p:spPr>
          <a:xfrm>
            <a:off x="76202" y="0"/>
            <a:ext cx="8991598" cy="685800"/>
          </a:xfrm>
          <a:noFill/>
        </p:spPr>
        <p:txBody>
          <a:bodyPr/>
          <a:lstStyle/>
          <a:p>
            <a:r>
              <a:rPr lang="en-US" sz="1600" dirty="0">
                <a:solidFill>
                  <a:schemeClr val="tx1"/>
                </a:solidFill>
                <a:latin typeface="Cambria" pitchFamily="18" charset="0"/>
              </a:rPr>
              <a:t>City of Florence Golf Course</a:t>
            </a:r>
            <a:br>
              <a:rPr lang="en-US" sz="1800" dirty="0">
                <a:solidFill>
                  <a:schemeClr val="tx1"/>
                </a:solidFill>
                <a:latin typeface="Cambria" pitchFamily="18" charset="0"/>
              </a:rPr>
            </a:br>
            <a:r>
              <a:rPr lang="en-US" sz="1800" b="1" dirty="0">
                <a:solidFill>
                  <a:schemeClr val="tx1"/>
                </a:solidFill>
                <a:latin typeface="Cambria" pitchFamily="18" charset="0"/>
              </a:rPr>
              <a:t>Lake &amp; Sediment Removed; Floodplain, Meandering Channel, &amp; Forest Buffer Restored</a:t>
            </a:r>
            <a:endParaRPr lang="en-US" sz="2000" dirty="0">
              <a:latin typeface="Cambria" pitchFamily="18" charset="0"/>
            </a:endParaRPr>
          </a:p>
        </p:txBody>
      </p:sp>
      <p:sp>
        <p:nvSpPr>
          <p:cNvPr id="30724" name="Text Box 10"/>
          <p:cNvSpPr txBox="1">
            <a:spLocks noChangeArrowheads="1"/>
          </p:cNvSpPr>
          <p:nvPr/>
        </p:nvSpPr>
        <p:spPr bwMode="auto">
          <a:xfrm>
            <a:off x="0" y="2286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pic>
        <p:nvPicPr>
          <p:cNvPr id="30725" name="Picture 8" descr="Jul 08 Florence 00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0129" y="826173"/>
            <a:ext cx="3875382" cy="2839654"/>
          </a:xfrm>
          <a:prstGeom prst="rect">
            <a:avLst/>
          </a:prstGeom>
          <a:noFill/>
          <a:ln w="9525">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9" descr="May 06 Florence GC 007.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360" y="802146"/>
            <a:ext cx="3818241" cy="2863681"/>
          </a:xfrm>
          <a:prstGeom prst="rect">
            <a:avLst/>
          </a:prstGeom>
          <a:noFill/>
          <a:ln w="9525">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0728" name="TextBox 7"/>
          <p:cNvSpPr txBox="1">
            <a:spLocks noChangeArrowheads="1"/>
          </p:cNvSpPr>
          <p:nvPr/>
        </p:nvSpPr>
        <p:spPr bwMode="auto">
          <a:xfrm>
            <a:off x="3130484" y="6594602"/>
            <a:ext cx="2380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solidFill>
                  <a:schemeClr val="accent6">
                    <a:lumMod val="75000"/>
                  </a:schemeClr>
                </a:solidFill>
              </a:rPr>
              <a:t>Rosgen C Channel Restoration</a:t>
            </a:r>
          </a:p>
        </p:txBody>
      </p:sp>
      <p:sp>
        <p:nvSpPr>
          <p:cNvPr id="30730" name="TextBox 9"/>
          <p:cNvSpPr txBox="1">
            <a:spLocks noChangeArrowheads="1"/>
          </p:cNvSpPr>
          <p:nvPr/>
        </p:nvSpPr>
        <p:spPr bwMode="auto">
          <a:xfrm>
            <a:off x="4885042" y="3326010"/>
            <a:ext cx="7601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solidFill>
                  <a:schemeClr val="bg1"/>
                </a:solidFill>
                <a:latin typeface="Cambria" pitchFamily="18" charset="0"/>
              </a:rPr>
              <a:t>During</a:t>
            </a:r>
          </a:p>
        </p:txBody>
      </p:sp>
      <p:sp>
        <p:nvSpPr>
          <p:cNvPr id="30731" name="TextBox 10"/>
          <p:cNvSpPr txBox="1">
            <a:spLocks noChangeArrowheads="1"/>
          </p:cNvSpPr>
          <p:nvPr/>
        </p:nvSpPr>
        <p:spPr bwMode="auto">
          <a:xfrm>
            <a:off x="3223424" y="3284770"/>
            <a:ext cx="7334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solidFill>
                  <a:schemeClr val="bg1"/>
                </a:solidFill>
                <a:latin typeface="Cambria" pitchFamily="18" charset="0"/>
              </a:rPr>
              <a:t>Before</a:t>
            </a:r>
          </a:p>
        </p:txBody>
      </p:sp>
      <p:cxnSp>
        <p:nvCxnSpPr>
          <p:cNvPr id="20" name="Straight Arrow Connector 19"/>
          <p:cNvCxnSpPr>
            <a:cxnSpLocks/>
          </p:cNvCxnSpPr>
          <p:nvPr/>
        </p:nvCxnSpPr>
        <p:spPr>
          <a:xfrm flipH="1">
            <a:off x="4201749" y="6385110"/>
            <a:ext cx="473986"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590800" y="6231221"/>
            <a:ext cx="1447800" cy="307777"/>
          </a:xfrm>
          <a:prstGeom prst="rect">
            <a:avLst/>
          </a:prstGeom>
          <a:noFill/>
        </p:spPr>
        <p:txBody>
          <a:bodyPr wrap="square" rtlCol="0">
            <a:spAutoFit/>
          </a:bodyPr>
          <a:lstStyle/>
          <a:p>
            <a:r>
              <a:rPr lang="en-US" sz="1400" b="1" dirty="0">
                <a:solidFill>
                  <a:schemeClr val="bg1"/>
                </a:solidFill>
                <a:latin typeface="Cambria" pitchFamily="18" charset="0"/>
              </a:rPr>
              <a:t>After 16 Years</a:t>
            </a:r>
          </a:p>
        </p:txBody>
      </p:sp>
      <p:cxnSp>
        <p:nvCxnSpPr>
          <p:cNvPr id="21" name="Straight Arrow Connector 20"/>
          <p:cNvCxnSpPr>
            <a:cxnSpLocks/>
          </p:cNvCxnSpPr>
          <p:nvPr/>
        </p:nvCxnSpPr>
        <p:spPr>
          <a:xfrm>
            <a:off x="4201749" y="3485347"/>
            <a:ext cx="473986"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A2B375E-8933-4C72-B22D-3EDA6B13A6FC}"/>
              </a:ext>
            </a:extLst>
          </p:cNvPr>
          <p:cNvPicPr>
            <a:picLocks noChangeAspect="1"/>
          </p:cNvPicPr>
          <p:nvPr/>
        </p:nvPicPr>
        <p:blipFill rotWithShape="1">
          <a:blip r:embed="rId6"/>
          <a:srcRect l="1934" t="2428" r="3854" b="4438"/>
          <a:stretch/>
        </p:blipFill>
        <p:spPr>
          <a:xfrm>
            <a:off x="4793023" y="3762040"/>
            <a:ext cx="3892487" cy="2802118"/>
          </a:xfrm>
          <a:prstGeom prst="rect">
            <a:avLst/>
          </a:prstGeom>
          <a:ln w="9525">
            <a:solidFill>
              <a:schemeClr val="accent5">
                <a:lumMod val="75000"/>
              </a:schemeClr>
            </a:solidFill>
          </a:ln>
          <a:effectLst/>
        </p:spPr>
      </p:pic>
      <p:sp>
        <p:nvSpPr>
          <p:cNvPr id="18" name="TextBox 9">
            <a:extLst>
              <a:ext uri="{FF2B5EF4-FFF2-40B4-BE49-F238E27FC236}">
                <a16:creationId xmlns:a16="http://schemas.microsoft.com/office/drawing/2014/main" id="{CCD5D900-591D-438A-BAE5-9012F96D20B8}"/>
              </a:ext>
            </a:extLst>
          </p:cNvPr>
          <p:cNvSpPr txBox="1">
            <a:spLocks noChangeArrowheads="1"/>
          </p:cNvSpPr>
          <p:nvPr/>
        </p:nvSpPr>
        <p:spPr bwMode="auto">
          <a:xfrm>
            <a:off x="4917949" y="6231221"/>
            <a:ext cx="7601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solidFill>
                  <a:schemeClr val="bg1"/>
                </a:solidFill>
                <a:latin typeface="Cambria" pitchFamily="18" charset="0"/>
              </a:rPr>
              <a:t>During</a:t>
            </a:r>
          </a:p>
        </p:txBody>
      </p:sp>
      <p:cxnSp>
        <p:nvCxnSpPr>
          <p:cNvPr id="22" name="Straight Arrow Connector 21">
            <a:extLst>
              <a:ext uri="{FF2B5EF4-FFF2-40B4-BE49-F238E27FC236}">
                <a16:creationId xmlns:a16="http://schemas.microsoft.com/office/drawing/2014/main" id="{C1D413F8-10FE-4DCE-8861-E97D7CCED181}"/>
              </a:ext>
            </a:extLst>
          </p:cNvPr>
          <p:cNvCxnSpPr>
            <a:cxnSpLocks/>
          </p:cNvCxnSpPr>
          <p:nvPr/>
        </p:nvCxnSpPr>
        <p:spPr>
          <a:xfrm>
            <a:off x="8802799" y="3543070"/>
            <a:ext cx="0" cy="41933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advTm="10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AEB655-6D59-4EFB-A6F9-7D7CF19CCE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3303" y="4012288"/>
            <a:ext cx="3667264" cy="2753016"/>
          </a:xfrm>
          <a:prstGeom prst="rect">
            <a:avLst/>
          </a:prstGeom>
          <a:ln w="9525">
            <a:solidFill>
              <a:schemeClr val="accent5">
                <a:lumMod val="75000"/>
              </a:schemeClr>
            </a:solidFill>
          </a:ln>
        </p:spPr>
      </p:pic>
      <p:sp>
        <p:nvSpPr>
          <p:cNvPr id="5" name="Rectangle 6"/>
          <p:cNvSpPr>
            <a:spLocks noGrp="1" noChangeArrowheads="1"/>
          </p:cNvSpPr>
          <p:nvPr>
            <p:ph type="title"/>
          </p:nvPr>
        </p:nvSpPr>
        <p:spPr>
          <a:xfrm>
            <a:off x="192656" y="-14371"/>
            <a:ext cx="8646543" cy="685800"/>
          </a:xfrm>
          <a:noFill/>
        </p:spPr>
        <p:txBody>
          <a:bodyPr/>
          <a:lstStyle/>
          <a:p>
            <a:r>
              <a:rPr lang="en-US" sz="1600" dirty="0">
                <a:solidFill>
                  <a:schemeClr val="tx1"/>
                </a:solidFill>
                <a:latin typeface="Cambria" pitchFamily="18" charset="0"/>
              </a:rPr>
              <a:t>Boone Woods Park – North Branch of Allen Fork</a:t>
            </a:r>
            <a:br>
              <a:rPr lang="en-US" sz="1800" dirty="0">
                <a:solidFill>
                  <a:schemeClr val="tx1"/>
                </a:solidFill>
                <a:latin typeface="Cambria" pitchFamily="18" charset="0"/>
              </a:rPr>
            </a:br>
            <a:r>
              <a:rPr lang="en-US" sz="1800" b="1" dirty="0">
                <a:solidFill>
                  <a:schemeClr val="tx1"/>
                </a:solidFill>
                <a:latin typeface="Cambria" pitchFamily="18" charset="0"/>
              </a:rPr>
              <a:t>Floodplain, Meandering Channel, Riffle/Pool Complex, and Forest Buffer Restored</a:t>
            </a:r>
            <a:endParaRPr lang="en-US" sz="2000" dirty="0">
              <a:latin typeface="Cambria"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68" y="781076"/>
            <a:ext cx="4114800" cy="3073146"/>
          </a:xfrm>
          <a:prstGeom prst="rect">
            <a:avLst/>
          </a:prstGeom>
          <a:ln>
            <a:solidFill>
              <a:schemeClr val="accent5">
                <a:lumMod val="75000"/>
              </a:schemeClr>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9934" y="781076"/>
            <a:ext cx="3667265" cy="3072746"/>
          </a:xfrm>
          <a:prstGeom prst="rect">
            <a:avLst/>
          </a:prstGeom>
          <a:ln>
            <a:solidFill>
              <a:schemeClr val="accent5">
                <a:lumMod val="75000"/>
              </a:schemeClr>
            </a:solidFill>
          </a:ln>
        </p:spPr>
      </p:pic>
      <p:sp>
        <p:nvSpPr>
          <p:cNvPr id="13" name="TextBox 10"/>
          <p:cNvSpPr txBox="1">
            <a:spLocks noChangeArrowheads="1"/>
          </p:cNvSpPr>
          <p:nvPr/>
        </p:nvSpPr>
        <p:spPr bwMode="auto">
          <a:xfrm>
            <a:off x="3460908" y="3506675"/>
            <a:ext cx="7334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solidFill>
                  <a:schemeClr val="bg1"/>
                </a:solidFill>
                <a:latin typeface="Cambria" pitchFamily="18" charset="0"/>
              </a:rPr>
              <a:t>Before</a:t>
            </a:r>
          </a:p>
        </p:txBody>
      </p:sp>
      <p:sp>
        <p:nvSpPr>
          <p:cNvPr id="14" name="TextBox 13"/>
          <p:cNvSpPr txBox="1"/>
          <p:nvPr/>
        </p:nvSpPr>
        <p:spPr>
          <a:xfrm>
            <a:off x="4953000" y="3516418"/>
            <a:ext cx="760144" cy="307777"/>
          </a:xfrm>
          <a:prstGeom prst="rect">
            <a:avLst/>
          </a:prstGeom>
          <a:noFill/>
        </p:spPr>
        <p:txBody>
          <a:bodyPr wrap="none" rtlCol="0">
            <a:spAutoFit/>
          </a:bodyPr>
          <a:lstStyle/>
          <a:p>
            <a:r>
              <a:rPr lang="en-US" sz="1400" b="1" dirty="0">
                <a:solidFill>
                  <a:schemeClr val="bg1"/>
                </a:solidFill>
                <a:latin typeface="Cambria" pitchFamily="18" charset="0"/>
              </a:rPr>
              <a:t>During</a:t>
            </a:r>
          </a:p>
        </p:txBody>
      </p:sp>
      <p:cxnSp>
        <p:nvCxnSpPr>
          <p:cNvPr id="17" name="Straight Arrow Connector 16"/>
          <p:cNvCxnSpPr/>
          <p:nvPr/>
        </p:nvCxnSpPr>
        <p:spPr>
          <a:xfrm>
            <a:off x="4380105" y="3712227"/>
            <a:ext cx="383787"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020" y="4954943"/>
            <a:ext cx="1443231" cy="839080"/>
          </a:xfrm>
          <a:prstGeom prst="rect">
            <a:avLst/>
          </a:prstGeom>
          <a:ln w="12700">
            <a:solidFill>
              <a:schemeClr val="accent5">
                <a:lumMod val="75000"/>
              </a:schemeClr>
            </a:solidFill>
          </a:ln>
        </p:spPr>
      </p:pic>
      <p:cxnSp>
        <p:nvCxnSpPr>
          <p:cNvPr id="16" name="Straight Arrow Connector 15"/>
          <p:cNvCxnSpPr>
            <a:cxnSpLocks/>
          </p:cNvCxnSpPr>
          <p:nvPr/>
        </p:nvCxnSpPr>
        <p:spPr>
          <a:xfrm flipH="1">
            <a:off x="6561166" y="4038600"/>
            <a:ext cx="304800" cy="26754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9"/>
          <p:cNvSpPr txBox="1">
            <a:spLocks noChangeArrowheads="1"/>
          </p:cNvSpPr>
          <p:nvPr/>
        </p:nvSpPr>
        <p:spPr bwMode="auto">
          <a:xfrm>
            <a:off x="5058067" y="6438285"/>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solidFill>
                  <a:schemeClr val="bg1"/>
                </a:solidFill>
                <a:latin typeface="Cambria" pitchFamily="18" charset="0"/>
              </a:rPr>
              <a:t>After 14 Years</a:t>
            </a:r>
          </a:p>
        </p:txBody>
      </p:sp>
      <p:sp>
        <p:nvSpPr>
          <p:cNvPr id="6" name="TextBox 7"/>
          <p:cNvSpPr txBox="1">
            <a:spLocks noChangeArrowheads="1"/>
          </p:cNvSpPr>
          <p:nvPr/>
        </p:nvSpPr>
        <p:spPr bwMode="auto">
          <a:xfrm>
            <a:off x="6589459" y="6161286"/>
            <a:ext cx="24363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solidFill>
                  <a:schemeClr val="accent6">
                    <a:lumMod val="75000"/>
                  </a:schemeClr>
                </a:solidFill>
                <a:latin typeface="Arial" panose="020B0604020202020204" pitchFamily="34" charset="0"/>
                <a:cs typeface="Arial" panose="020B0604020202020204" pitchFamily="34" charset="0"/>
              </a:rPr>
              <a:t>Rosgen C/E Channel Restoration</a:t>
            </a:r>
          </a:p>
        </p:txBody>
      </p:sp>
      <p:pic>
        <p:nvPicPr>
          <p:cNvPr id="20" name="Content Placeholder 9" descr="May 09 Sand Run mayfly.jpg">
            <a:extLst>
              <a:ext uri="{FF2B5EF4-FFF2-40B4-BE49-F238E27FC236}">
                <a16:creationId xmlns:a16="http://schemas.microsoft.com/office/drawing/2014/main" id="{772FE425-E497-4B34-B73E-BAF91656AE7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5715001"/>
            <a:ext cx="1612291" cy="857414"/>
          </a:xfrm>
          <a:prstGeom prst="rect">
            <a:avLst/>
          </a:prstGeom>
          <a:noFill/>
          <a:ln w="12700">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2" descr="K:\Center for Applied Ecology\1 NKSWRP\X Reference Specs Guidance\Reference pictures\June 05 Adair Rosefin shiner (L. fasciolaris).jpg">
            <a:extLst>
              <a:ext uri="{FF2B5EF4-FFF2-40B4-BE49-F238E27FC236}">
                <a16:creationId xmlns:a16="http://schemas.microsoft.com/office/drawing/2014/main" id="{CC56D02F-9B83-4D4B-B831-C23B0F5EC9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799" y="4713075"/>
            <a:ext cx="1612291" cy="738010"/>
          </a:xfrm>
          <a:prstGeom prst="rect">
            <a:avLst/>
          </a:prstGeom>
          <a:noFill/>
          <a:ln w="12700">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35396"/>
      </p:ext>
    </p:extLst>
  </p:cSld>
  <p:clrMapOvr>
    <a:masterClrMapping/>
  </p:clrMapOvr>
  <p:transition advClick="0" advTm="10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A5545C-C85E-4340-94A4-1F4E20AD43F2}"/>
              </a:ext>
            </a:extLst>
          </p:cNvPr>
          <p:cNvPicPr>
            <a:picLocks noChangeAspect="1"/>
          </p:cNvPicPr>
          <p:nvPr/>
        </p:nvPicPr>
        <p:blipFill rotWithShape="1">
          <a:blip r:embed="rId3"/>
          <a:srcRect l="1062" t="2828" r="2400" b="3063"/>
          <a:stretch/>
        </p:blipFill>
        <p:spPr>
          <a:xfrm>
            <a:off x="530868" y="2025789"/>
            <a:ext cx="4269732" cy="2787997"/>
          </a:xfrm>
          <a:prstGeom prst="rect">
            <a:avLst/>
          </a:prstGeom>
          <a:ln w="9525">
            <a:solidFill>
              <a:schemeClr val="accent5">
                <a:lumMod val="75000"/>
              </a:schemeClr>
            </a:solidFill>
          </a:ln>
        </p:spPr>
      </p:pic>
      <p:sp>
        <p:nvSpPr>
          <p:cNvPr id="14338" name="Rectangle 4"/>
          <p:cNvSpPr>
            <a:spLocks noChangeArrowheads="1"/>
          </p:cNvSpPr>
          <p:nvPr/>
        </p:nvSpPr>
        <p:spPr bwMode="auto">
          <a:xfrm>
            <a:off x="509097" y="922545"/>
            <a:ext cx="888780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1600" dirty="0">
                <a:latin typeface="Cambria" pitchFamily="18" charset="0"/>
              </a:rPr>
              <a:t>Central Park / Boone County Arboretum</a:t>
            </a:r>
          </a:p>
          <a:p>
            <a:r>
              <a:rPr lang="en-US" b="1" dirty="0">
                <a:latin typeface="Cambria" pitchFamily="18" charset="0"/>
              </a:rPr>
              <a:t>Stream Restored by Removal of Pond Sediment &amp; 10-foot Breached Dam and Placement of Rock Substrate</a:t>
            </a:r>
            <a:endParaRPr lang="en-US" dirty="0">
              <a:latin typeface="Cambria" pitchFamily="18" charset="0"/>
            </a:endParaRPr>
          </a:p>
        </p:txBody>
      </p:sp>
      <p:sp>
        <p:nvSpPr>
          <p:cNvPr id="7" name="TextBox 6"/>
          <p:cNvSpPr txBox="1"/>
          <p:nvPr/>
        </p:nvSpPr>
        <p:spPr>
          <a:xfrm>
            <a:off x="4937862" y="4872798"/>
            <a:ext cx="661143" cy="338554"/>
          </a:xfrm>
          <a:prstGeom prst="rect">
            <a:avLst/>
          </a:prstGeom>
          <a:noFill/>
        </p:spPr>
        <p:txBody>
          <a:bodyPr wrap="none" rtlCol="0">
            <a:spAutoFit/>
          </a:bodyPr>
          <a:lstStyle/>
          <a:p>
            <a:r>
              <a:rPr lang="en-US" sz="1600" b="1" dirty="0">
                <a:latin typeface="Cambria" pitchFamily="18" charset="0"/>
              </a:rPr>
              <a:t>After</a:t>
            </a:r>
            <a:endParaRPr lang="en-US" b="1" dirty="0">
              <a:latin typeface="Cambria" pitchFamily="18" charset="0"/>
            </a:endParaRPr>
          </a:p>
        </p:txBody>
      </p:sp>
      <p:sp>
        <p:nvSpPr>
          <p:cNvPr id="5" name="TextBox 4"/>
          <p:cNvSpPr txBox="1"/>
          <p:nvPr/>
        </p:nvSpPr>
        <p:spPr>
          <a:xfrm>
            <a:off x="3796589" y="4872798"/>
            <a:ext cx="811632" cy="338554"/>
          </a:xfrm>
          <a:prstGeom prst="rect">
            <a:avLst/>
          </a:prstGeom>
          <a:noFill/>
        </p:spPr>
        <p:txBody>
          <a:bodyPr wrap="none" rtlCol="0">
            <a:spAutoFit/>
          </a:bodyPr>
          <a:lstStyle/>
          <a:p>
            <a:r>
              <a:rPr lang="en-US" sz="1600" b="1" dirty="0">
                <a:latin typeface="Cambria" pitchFamily="18" charset="0"/>
              </a:rPr>
              <a:t>Before</a:t>
            </a:r>
          </a:p>
        </p:txBody>
      </p:sp>
      <p:cxnSp>
        <p:nvCxnSpPr>
          <p:cNvPr id="17" name="Straight Arrow Connector 16"/>
          <p:cNvCxnSpPr/>
          <p:nvPr/>
        </p:nvCxnSpPr>
        <p:spPr>
          <a:xfrm>
            <a:off x="4679295" y="5033939"/>
            <a:ext cx="223382" cy="1627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1024" y="5538694"/>
            <a:ext cx="1513872" cy="941966"/>
          </a:xfrm>
          <a:prstGeom prst="rect">
            <a:avLst/>
          </a:prstGeom>
          <a:ln w="12700">
            <a:solidFill>
              <a:schemeClr val="accent5">
                <a:lumMod val="75000"/>
              </a:schemeClr>
            </a:solidFill>
          </a:ln>
        </p:spPr>
      </p:pic>
      <p:sp>
        <p:nvSpPr>
          <p:cNvPr id="12" name="TextBox 11">
            <a:extLst>
              <a:ext uri="{FF2B5EF4-FFF2-40B4-BE49-F238E27FC236}">
                <a16:creationId xmlns:a16="http://schemas.microsoft.com/office/drawing/2014/main" id="{B79D7431-A8C0-4C4A-8240-2115F66DE79F}"/>
              </a:ext>
            </a:extLst>
          </p:cNvPr>
          <p:cNvSpPr txBox="1"/>
          <p:nvPr/>
        </p:nvSpPr>
        <p:spPr>
          <a:xfrm>
            <a:off x="3572869" y="5400196"/>
            <a:ext cx="2297424" cy="276999"/>
          </a:xfrm>
          <a:prstGeom prst="rect">
            <a:avLst/>
          </a:prstGeom>
          <a:noFill/>
        </p:spPr>
        <p:txBody>
          <a:bodyPr wrap="none" rtlCol="0">
            <a:spAutoFit/>
          </a:bodyPr>
          <a:lstStyle/>
          <a:p>
            <a:r>
              <a:rPr lang="en-US" sz="1200" dirty="0">
                <a:solidFill>
                  <a:schemeClr val="bg1">
                    <a:lumMod val="65000"/>
                  </a:schemeClr>
                </a:solidFill>
                <a:latin typeface="Arial" panose="020B0604020202020204" pitchFamily="34" charset="0"/>
                <a:cs typeface="Arial" panose="020B0604020202020204" pitchFamily="34" charset="0"/>
              </a:rPr>
              <a:t>Rosgen B Channel Restoration</a:t>
            </a:r>
          </a:p>
        </p:txBody>
      </p:sp>
      <p:pic>
        <p:nvPicPr>
          <p:cNvPr id="8" name="Picture 7">
            <a:extLst>
              <a:ext uri="{FF2B5EF4-FFF2-40B4-BE49-F238E27FC236}">
                <a16:creationId xmlns:a16="http://schemas.microsoft.com/office/drawing/2014/main" id="{EBC22789-FF1C-44F9-B5B1-7456BDC74E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2025789"/>
            <a:ext cx="3741896" cy="2806422"/>
          </a:xfrm>
          <a:prstGeom prst="rect">
            <a:avLst/>
          </a:prstGeom>
          <a:ln w="9525">
            <a:solidFill>
              <a:schemeClr val="accent5">
                <a:lumMod val="75000"/>
              </a:schemeClr>
            </a:solidFill>
          </a:ln>
        </p:spPr>
      </p:pic>
      <p:pic>
        <p:nvPicPr>
          <p:cNvPr id="2" name="Picture 1">
            <a:extLst>
              <a:ext uri="{FF2B5EF4-FFF2-40B4-BE49-F238E27FC236}">
                <a16:creationId xmlns:a16="http://schemas.microsoft.com/office/drawing/2014/main" id="{3C4C6B5C-BACA-416E-9201-E9385AA45278}"/>
              </a:ext>
            </a:extLst>
          </p:cNvPr>
          <p:cNvPicPr>
            <a:picLocks noChangeAspect="1"/>
          </p:cNvPicPr>
          <p:nvPr/>
        </p:nvPicPr>
        <p:blipFill rotWithShape="1">
          <a:blip r:embed="rId6"/>
          <a:srcRect l="4492" t="5139" r="4204" b="10277"/>
          <a:stretch/>
        </p:blipFill>
        <p:spPr>
          <a:xfrm>
            <a:off x="609600" y="5592645"/>
            <a:ext cx="1600200" cy="888015"/>
          </a:xfrm>
          <a:prstGeom prst="rect">
            <a:avLst/>
          </a:prstGeom>
          <a:ln w="12700">
            <a:solidFill>
              <a:schemeClr val="accent5">
                <a:lumMod val="75000"/>
              </a:schemeClr>
            </a:solidFill>
          </a:ln>
        </p:spPr>
      </p:pic>
    </p:spTree>
  </p:cSld>
  <p:clrMapOvr>
    <a:masterClrMapping/>
  </p:clrMapOvr>
  <p:transition advClick="0" advTm="10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050" y="3943350"/>
            <a:ext cx="4650183" cy="2615728"/>
          </a:xfrm>
          <a:prstGeom prst="rect">
            <a:avLst/>
          </a:prstGeom>
          <a:ln>
            <a:solidFill>
              <a:schemeClr val="accent5">
                <a:lumMod val="75000"/>
              </a:schemeClr>
            </a:solidFill>
          </a:ln>
        </p:spPr>
      </p:pic>
      <p:pic>
        <p:nvPicPr>
          <p:cNvPr id="2050" name="Picture 2" descr="K:\Center for Applied Ecology\1 Stream Program\Projects\Split Rock\Split Rock images sf\Apr 2011 0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1417" y="3802762"/>
            <a:ext cx="3883533" cy="2912650"/>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28674" name="Rectangle 3"/>
          <p:cNvSpPr>
            <a:spLocks noChangeArrowheads="1"/>
          </p:cNvSpPr>
          <p:nvPr/>
        </p:nvSpPr>
        <p:spPr bwMode="auto">
          <a:xfrm>
            <a:off x="199050" y="0"/>
            <a:ext cx="8868742" cy="68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1600" dirty="0">
                <a:latin typeface="Cambria" pitchFamily="18" charset="0"/>
              </a:rPr>
              <a:t>Split Rock Conservancy</a:t>
            </a:r>
            <a:br>
              <a:rPr lang="en-US" dirty="0">
                <a:latin typeface="Cambria" pitchFamily="18" charset="0"/>
              </a:rPr>
            </a:br>
            <a:r>
              <a:rPr lang="en-US" b="1" dirty="0">
                <a:latin typeface="Cambria" pitchFamily="18" charset="0"/>
              </a:rPr>
              <a:t>Stream &amp; Native Meadow Buffer Restored at Severely Entrenched Fill Site Gully</a:t>
            </a:r>
            <a:endParaRPr lang="en-US" sz="2000" dirty="0">
              <a:latin typeface="Cambria" pitchFamily="18" charset="0"/>
            </a:endParaRPr>
          </a:p>
        </p:txBody>
      </p:sp>
      <p:pic>
        <p:nvPicPr>
          <p:cNvPr id="28677" name="Picture 9" descr="Jul 08 Split Rock 007.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9233" y="716542"/>
            <a:ext cx="3602754" cy="2901055"/>
          </a:xfrm>
          <a:prstGeom prst="rect">
            <a:avLst/>
          </a:prstGeom>
          <a:noFill/>
          <a:ln w="9525">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8683" name="TextBox 10"/>
          <p:cNvSpPr txBox="1">
            <a:spLocks noChangeArrowheads="1"/>
          </p:cNvSpPr>
          <p:nvPr/>
        </p:nvSpPr>
        <p:spPr bwMode="auto">
          <a:xfrm>
            <a:off x="4875670" y="3275111"/>
            <a:ext cx="7601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solidFill>
                  <a:schemeClr val="bg1"/>
                </a:solidFill>
                <a:latin typeface="Cambria" pitchFamily="18" charset="0"/>
              </a:rPr>
              <a:t>During</a:t>
            </a:r>
          </a:p>
        </p:txBody>
      </p:sp>
      <p:cxnSp>
        <p:nvCxnSpPr>
          <p:cNvPr id="13" name="Straight Arrow Connector 12"/>
          <p:cNvCxnSpPr>
            <a:cxnSpLocks/>
          </p:cNvCxnSpPr>
          <p:nvPr/>
        </p:nvCxnSpPr>
        <p:spPr>
          <a:xfrm>
            <a:off x="8686800" y="3193100"/>
            <a:ext cx="0" cy="49813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94639" y="6362569"/>
            <a:ext cx="602216" cy="307777"/>
          </a:xfrm>
          <a:prstGeom prst="rect">
            <a:avLst/>
          </a:prstGeom>
          <a:noFill/>
        </p:spPr>
        <p:txBody>
          <a:bodyPr wrap="none" rtlCol="0">
            <a:spAutoFit/>
          </a:bodyPr>
          <a:lstStyle/>
          <a:p>
            <a:r>
              <a:rPr lang="en-US" sz="1400" b="1" dirty="0">
                <a:solidFill>
                  <a:schemeClr val="bg1"/>
                </a:solidFill>
                <a:latin typeface="Cambria" pitchFamily="18" charset="0"/>
              </a:rPr>
              <a:t>After</a:t>
            </a:r>
          </a:p>
        </p:txBody>
      </p:sp>
      <p:cxnSp>
        <p:nvCxnSpPr>
          <p:cNvPr id="18" name="Straight Arrow Connector 17"/>
          <p:cNvCxnSpPr>
            <a:cxnSpLocks/>
          </p:cNvCxnSpPr>
          <p:nvPr/>
        </p:nvCxnSpPr>
        <p:spPr>
          <a:xfrm flipV="1">
            <a:off x="4252780" y="3480961"/>
            <a:ext cx="494536" cy="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92096" y="6185900"/>
            <a:ext cx="1667584" cy="307777"/>
          </a:xfrm>
          <a:prstGeom prst="rect">
            <a:avLst/>
          </a:prstGeom>
          <a:noFill/>
        </p:spPr>
        <p:txBody>
          <a:bodyPr wrap="square" rtlCol="0">
            <a:spAutoFit/>
          </a:bodyPr>
          <a:lstStyle/>
          <a:p>
            <a:r>
              <a:rPr lang="en-US" sz="1400" b="1" dirty="0">
                <a:solidFill>
                  <a:schemeClr val="bg1"/>
                </a:solidFill>
                <a:latin typeface="Cambria" pitchFamily="18" charset="0"/>
              </a:rPr>
              <a:t>After 10 Years</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677" y="716542"/>
            <a:ext cx="3936776" cy="2952582"/>
          </a:xfrm>
          <a:prstGeom prst="rect">
            <a:avLst/>
          </a:prstGeom>
          <a:ln w="9525">
            <a:solidFill>
              <a:schemeClr val="accent5">
                <a:lumMod val="75000"/>
              </a:schemeClr>
            </a:solidFill>
          </a:ln>
        </p:spPr>
      </p:pic>
      <p:sp>
        <p:nvSpPr>
          <p:cNvPr id="21" name="TextBox 10">
            <a:extLst>
              <a:ext uri="{FF2B5EF4-FFF2-40B4-BE49-F238E27FC236}">
                <a16:creationId xmlns:a16="http://schemas.microsoft.com/office/drawing/2014/main" id="{5BC17776-F48B-421A-B47B-F8FA2A8D828E}"/>
              </a:ext>
            </a:extLst>
          </p:cNvPr>
          <p:cNvSpPr txBox="1">
            <a:spLocks noChangeArrowheads="1"/>
          </p:cNvSpPr>
          <p:nvPr/>
        </p:nvSpPr>
        <p:spPr bwMode="auto">
          <a:xfrm>
            <a:off x="3417392" y="3288281"/>
            <a:ext cx="7334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solidFill>
                  <a:schemeClr val="bg1"/>
                </a:solidFill>
                <a:latin typeface="Cambria" pitchFamily="18" charset="0"/>
              </a:rPr>
              <a:t>Before</a:t>
            </a:r>
          </a:p>
        </p:txBody>
      </p:sp>
      <p:cxnSp>
        <p:nvCxnSpPr>
          <p:cNvPr id="27" name="Straight Arrow Connector 26">
            <a:extLst>
              <a:ext uri="{FF2B5EF4-FFF2-40B4-BE49-F238E27FC236}">
                <a16:creationId xmlns:a16="http://schemas.microsoft.com/office/drawing/2014/main" id="{F35E35A3-FF6B-4036-B4BB-E311E5A86E0C}"/>
              </a:ext>
            </a:extLst>
          </p:cNvPr>
          <p:cNvCxnSpPr>
            <a:cxnSpLocks/>
          </p:cNvCxnSpPr>
          <p:nvPr/>
        </p:nvCxnSpPr>
        <p:spPr>
          <a:xfrm flipH="1">
            <a:off x="4304112" y="6670346"/>
            <a:ext cx="598879"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A46117A-3C7F-44EE-B5B3-CAC7DA2095E3}"/>
              </a:ext>
            </a:extLst>
          </p:cNvPr>
          <p:cNvSpPr txBox="1"/>
          <p:nvPr/>
        </p:nvSpPr>
        <p:spPr>
          <a:xfrm>
            <a:off x="133350" y="6561911"/>
            <a:ext cx="2434834" cy="276999"/>
          </a:xfrm>
          <a:prstGeom prst="rect">
            <a:avLst/>
          </a:prstGeom>
          <a:noFill/>
        </p:spPr>
        <p:txBody>
          <a:bodyPr wrap="none" rtlCol="0">
            <a:spAutoFit/>
          </a:bodyPr>
          <a:lstStyle/>
          <a:p>
            <a:r>
              <a:rPr lang="en-US" sz="1200" dirty="0">
                <a:solidFill>
                  <a:schemeClr val="bg1">
                    <a:lumMod val="65000"/>
                  </a:schemeClr>
                </a:solidFill>
                <a:latin typeface="Arial" panose="020B0604020202020204" pitchFamily="34" charset="0"/>
                <a:cs typeface="Arial" panose="020B0604020202020204" pitchFamily="34" charset="0"/>
              </a:rPr>
              <a:t>Rosgen B/A Channel Restoration</a:t>
            </a:r>
          </a:p>
        </p:txBody>
      </p:sp>
    </p:spTree>
  </p:cSld>
  <p:clrMapOvr>
    <a:masterClrMapping/>
  </p:clrMapOvr>
  <p:transition advClick="0" advTm="10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304800" y="1024223"/>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1600" dirty="0">
                <a:latin typeface="Cambria" pitchFamily="18" charset="0"/>
              </a:rPr>
              <a:t>Kingsolver Wildlife Management Area</a:t>
            </a:r>
          </a:p>
          <a:p>
            <a:r>
              <a:rPr lang="en-US" sz="2000" b="1" dirty="0">
                <a:latin typeface="Cambria" pitchFamily="18" charset="0"/>
              </a:rPr>
              <a:t>Stream Restored through Seven Feet of Legacy (Farm) Sediments</a:t>
            </a:r>
            <a:endParaRPr lang="en-US" sz="2000" dirty="0">
              <a:latin typeface="Cambria" pitchFamily="18" charset="0"/>
            </a:endParaRPr>
          </a:p>
        </p:txBody>
      </p:sp>
      <p:sp>
        <p:nvSpPr>
          <p:cNvPr id="10" name="TextBox 9"/>
          <p:cNvSpPr txBox="1"/>
          <p:nvPr/>
        </p:nvSpPr>
        <p:spPr>
          <a:xfrm>
            <a:off x="3423288" y="5443151"/>
            <a:ext cx="2297424" cy="276999"/>
          </a:xfrm>
          <a:prstGeom prst="rect">
            <a:avLst/>
          </a:prstGeom>
          <a:noFill/>
        </p:spPr>
        <p:txBody>
          <a:bodyPr wrap="none" rtlCol="0">
            <a:spAutoFit/>
          </a:bodyPr>
          <a:lstStyle/>
          <a:p>
            <a:r>
              <a:rPr lang="en-US" sz="1200" dirty="0">
                <a:solidFill>
                  <a:schemeClr val="bg1">
                    <a:lumMod val="65000"/>
                  </a:schemeClr>
                </a:solidFill>
                <a:latin typeface="Arial" panose="020B0604020202020204" pitchFamily="34" charset="0"/>
                <a:cs typeface="Arial" panose="020B0604020202020204" pitchFamily="34" charset="0"/>
              </a:rPr>
              <a:t>Rosgen B Channel Restoration</a:t>
            </a:r>
          </a:p>
        </p:txBody>
      </p:sp>
      <p:sp>
        <p:nvSpPr>
          <p:cNvPr id="7" name="TextBox 6"/>
          <p:cNvSpPr txBox="1"/>
          <p:nvPr/>
        </p:nvSpPr>
        <p:spPr>
          <a:xfrm>
            <a:off x="4953000" y="4915753"/>
            <a:ext cx="661143" cy="338554"/>
          </a:xfrm>
          <a:prstGeom prst="rect">
            <a:avLst/>
          </a:prstGeom>
          <a:noFill/>
        </p:spPr>
        <p:txBody>
          <a:bodyPr wrap="none" rtlCol="0">
            <a:spAutoFit/>
          </a:bodyPr>
          <a:lstStyle/>
          <a:p>
            <a:r>
              <a:rPr lang="en-US" sz="1600" b="1" dirty="0">
                <a:latin typeface="Cambria" pitchFamily="18" charset="0"/>
              </a:rPr>
              <a:t>After</a:t>
            </a:r>
            <a:endParaRPr lang="en-US" b="1" dirty="0">
              <a:latin typeface="Cambria" pitchFamily="18" charset="0"/>
            </a:endParaRPr>
          </a:p>
        </p:txBody>
      </p:sp>
      <p:sp>
        <p:nvSpPr>
          <p:cNvPr id="5" name="TextBox 4"/>
          <p:cNvSpPr txBox="1"/>
          <p:nvPr/>
        </p:nvSpPr>
        <p:spPr>
          <a:xfrm>
            <a:off x="3474048" y="4915753"/>
            <a:ext cx="811632" cy="338554"/>
          </a:xfrm>
          <a:prstGeom prst="rect">
            <a:avLst/>
          </a:prstGeom>
          <a:noFill/>
        </p:spPr>
        <p:txBody>
          <a:bodyPr wrap="none" rtlCol="0">
            <a:spAutoFit/>
          </a:bodyPr>
          <a:lstStyle/>
          <a:p>
            <a:r>
              <a:rPr lang="en-US" sz="1600" b="1" dirty="0">
                <a:latin typeface="Cambria" pitchFamily="18" charset="0"/>
              </a:rPr>
              <a:t>Before</a:t>
            </a:r>
          </a:p>
        </p:txBody>
      </p:sp>
      <p:cxnSp>
        <p:nvCxnSpPr>
          <p:cNvPr id="17" name="Straight Arrow Connector 16"/>
          <p:cNvCxnSpPr>
            <a:cxnSpLocks/>
          </p:cNvCxnSpPr>
          <p:nvPr/>
        </p:nvCxnSpPr>
        <p:spPr>
          <a:xfrm>
            <a:off x="4432225" y="5087710"/>
            <a:ext cx="370980" cy="813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F50207B-1EAA-4595-8FF5-B25470F43E44}"/>
              </a:ext>
            </a:extLst>
          </p:cNvPr>
          <p:cNvPicPr>
            <a:picLocks noChangeAspect="1"/>
          </p:cNvPicPr>
          <p:nvPr/>
        </p:nvPicPr>
        <p:blipFill rotWithShape="1">
          <a:blip r:embed="rId3"/>
          <a:srcRect l="2383" t="3833" r="3705" b="3367"/>
          <a:stretch/>
        </p:blipFill>
        <p:spPr>
          <a:xfrm>
            <a:off x="457199" y="1992027"/>
            <a:ext cx="3918263" cy="2852959"/>
          </a:xfrm>
          <a:prstGeom prst="rect">
            <a:avLst/>
          </a:prstGeom>
          <a:ln w="9525">
            <a:solidFill>
              <a:schemeClr val="accent5">
                <a:lumMod val="75000"/>
              </a:schemeClr>
            </a:solidFill>
          </a:ln>
        </p:spPr>
      </p:pic>
      <p:pic>
        <p:nvPicPr>
          <p:cNvPr id="6" name="Picture 5">
            <a:extLst>
              <a:ext uri="{FF2B5EF4-FFF2-40B4-BE49-F238E27FC236}">
                <a16:creationId xmlns:a16="http://schemas.microsoft.com/office/drawing/2014/main" id="{AAD64BAD-AA82-470B-8A54-5D83457BDAB0}"/>
              </a:ext>
            </a:extLst>
          </p:cNvPr>
          <p:cNvPicPr>
            <a:picLocks noChangeAspect="1"/>
          </p:cNvPicPr>
          <p:nvPr/>
        </p:nvPicPr>
        <p:blipFill rotWithShape="1">
          <a:blip r:embed="rId4"/>
          <a:srcRect l="2255" t="1513" r="3833" b="3089"/>
          <a:stretch/>
        </p:blipFill>
        <p:spPr>
          <a:xfrm>
            <a:off x="4803205" y="1942821"/>
            <a:ext cx="3883595" cy="2894030"/>
          </a:xfrm>
          <a:prstGeom prst="rect">
            <a:avLst/>
          </a:prstGeom>
          <a:ln w="9525">
            <a:solidFill>
              <a:schemeClr val="accent5">
                <a:lumMod val="75000"/>
              </a:schemeClr>
            </a:solidFill>
          </a:ln>
        </p:spPr>
      </p:pic>
      <p:pic>
        <p:nvPicPr>
          <p:cNvPr id="3" name="Picture 2">
            <a:extLst>
              <a:ext uri="{FF2B5EF4-FFF2-40B4-BE49-F238E27FC236}">
                <a16:creationId xmlns:a16="http://schemas.microsoft.com/office/drawing/2014/main" id="{F5DFF26D-0F65-45B1-B819-E0EF5F87DBC1}"/>
              </a:ext>
            </a:extLst>
          </p:cNvPr>
          <p:cNvPicPr>
            <a:picLocks noChangeAspect="1"/>
          </p:cNvPicPr>
          <p:nvPr/>
        </p:nvPicPr>
        <p:blipFill rotWithShape="1">
          <a:blip r:embed="rId5"/>
          <a:srcRect l="4534" t="5637" r="3308" b="11172"/>
          <a:stretch/>
        </p:blipFill>
        <p:spPr>
          <a:xfrm>
            <a:off x="457199" y="5486401"/>
            <a:ext cx="1828801" cy="954156"/>
          </a:xfrm>
          <a:prstGeom prst="rect">
            <a:avLst/>
          </a:prstGeom>
          <a:ln w="12700">
            <a:solidFill>
              <a:schemeClr val="accent5">
                <a:lumMod val="75000"/>
              </a:schemeClr>
            </a:solidFill>
          </a:ln>
        </p:spPr>
      </p:pic>
      <p:pic>
        <p:nvPicPr>
          <p:cNvPr id="4" name="Picture 3">
            <a:extLst>
              <a:ext uri="{FF2B5EF4-FFF2-40B4-BE49-F238E27FC236}">
                <a16:creationId xmlns:a16="http://schemas.microsoft.com/office/drawing/2014/main" id="{B3E5201E-FA0C-46B3-B127-A68A4BF41947}"/>
              </a:ext>
            </a:extLst>
          </p:cNvPr>
          <p:cNvPicPr>
            <a:picLocks noChangeAspect="1"/>
          </p:cNvPicPr>
          <p:nvPr/>
        </p:nvPicPr>
        <p:blipFill rotWithShape="1">
          <a:blip r:embed="rId6"/>
          <a:srcRect l="6619" t="5635" r="4231" b="7557"/>
          <a:stretch/>
        </p:blipFill>
        <p:spPr>
          <a:xfrm>
            <a:off x="6780833" y="5443151"/>
            <a:ext cx="1779573" cy="997406"/>
          </a:xfrm>
          <a:prstGeom prst="rect">
            <a:avLst/>
          </a:prstGeom>
          <a:ln w="12700">
            <a:solidFill>
              <a:schemeClr val="accent5">
                <a:lumMod val="75000"/>
              </a:schemeClr>
            </a:solidFill>
          </a:ln>
        </p:spPr>
      </p:pic>
    </p:spTree>
    <p:extLst>
      <p:ext uri="{BB962C8B-B14F-4D97-AF65-F5344CB8AC3E}">
        <p14:creationId xmlns:p14="http://schemas.microsoft.com/office/powerpoint/2010/main" val="3446468523"/>
      </p:ext>
    </p:extLst>
  </p:cSld>
  <p:clrMapOvr>
    <a:masterClrMapping/>
  </p:clrMapOvr>
  <p:transition advClick="0" advTm="10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304800" y="1024223"/>
            <a:ext cx="830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1600" dirty="0">
                <a:latin typeface="Cambria" pitchFamily="18" charset="0"/>
              </a:rPr>
              <a:t>Sleepy Hollow Conservancy</a:t>
            </a:r>
          </a:p>
          <a:p>
            <a:r>
              <a:rPr lang="en-US" sz="2000" b="1" dirty="0">
                <a:latin typeface="Cambria" pitchFamily="18" charset="0"/>
              </a:rPr>
              <a:t>Stream Restored through Five Feet of Legacy (Farm) Sediments</a:t>
            </a:r>
            <a:endParaRPr lang="en-US" sz="2000" dirty="0">
              <a:latin typeface="Cambria" pitchFamily="18" charset="0"/>
            </a:endParaRPr>
          </a:p>
        </p:txBody>
      </p:sp>
      <p:sp>
        <p:nvSpPr>
          <p:cNvPr id="10" name="TextBox 9"/>
          <p:cNvSpPr txBox="1"/>
          <p:nvPr/>
        </p:nvSpPr>
        <p:spPr>
          <a:xfrm>
            <a:off x="3431752" y="5443151"/>
            <a:ext cx="2280496" cy="276999"/>
          </a:xfrm>
          <a:prstGeom prst="rect">
            <a:avLst/>
          </a:prstGeom>
          <a:noFill/>
        </p:spPr>
        <p:txBody>
          <a:bodyPr wrap="none" rtlCol="0">
            <a:spAutoFit/>
          </a:bodyPr>
          <a:lstStyle/>
          <a:p>
            <a:r>
              <a:rPr lang="en-US" sz="1200" dirty="0">
                <a:solidFill>
                  <a:schemeClr val="bg1">
                    <a:lumMod val="65000"/>
                  </a:schemeClr>
                </a:solidFill>
                <a:latin typeface="Arial" panose="020B0604020202020204" pitchFamily="34" charset="0"/>
                <a:cs typeface="Arial" panose="020B0604020202020204" pitchFamily="34" charset="0"/>
              </a:rPr>
              <a:t>Rosgen A Channel Restoration</a:t>
            </a:r>
          </a:p>
        </p:txBody>
      </p:sp>
      <p:sp>
        <p:nvSpPr>
          <p:cNvPr id="7" name="TextBox 6"/>
          <p:cNvSpPr txBox="1"/>
          <p:nvPr/>
        </p:nvSpPr>
        <p:spPr>
          <a:xfrm>
            <a:off x="4953000" y="4915753"/>
            <a:ext cx="661143" cy="338554"/>
          </a:xfrm>
          <a:prstGeom prst="rect">
            <a:avLst/>
          </a:prstGeom>
          <a:noFill/>
        </p:spPr>
        <p:txBody>
          <a:bodyPr wrap="none" rtlCol="0">
            <a:spAutoFit/>
          </a:bodyPr>
          <a:lstStyle/>
          <a:p>
            <a:r>
              <a:rPr lang="en-US" sz="1600" b="1" dirty="0">
                <a:latin typeface="Cambria" pitchFamily="18" charset="0"/>
              </a:rPr>
              <a:t>After</a:t>
            </a:r>
            <a:endParaRPr lang="en-US" b="1" dirty="0">
              <a:latin typeface="Cambria" pitchFamily="18" charset="0"/>
            </a:endParaRPr>
          </a:p>
        </p:txBody>
      </p:sp>
      <p:sp>
        <p:nvSpPr>
          <p:cNvPr id="5" name="TextBox 4"/>
          <p:cNvSpPr txBox="1"/>
          <p:nvPr/>
        </p:nvSpPr>
        <p:spPr>
          <a:xfrm>
            <a:off x="3474048" y="4915753"/>
            <a:ext cx="811632" cy="338554"/>
          </a:xfrm>
          <a:prstGeom prst="rect">
            <a:avLst/>
          </a:prstGeom>
          <a:noFill/>
        </p:spPr>
        <p:txBody>
          <a:bodyPr wrap="none" rtlCol="0">
            <a:spAutoFit/>
          </a:bodyPr>
          <a:lstStyle/>
          <a:p>
            <a:r>
              <a:rPr lang="en-US" sz="1600" b="1" dirty="0">
                <a:latin typeface="Cambria" pitchFamily="18" charset="0"/>
              </a:rPr>
              <a:t>Before</a:t>
            </a:r>
          </a:p>
        </p:txBody>
      </p:sp>
      <p:cxnSp>
        <p:nvCxnSpPr>
          <p:cNvPr id="17" name="Straight Arrow Connector 16"/>
          <p:cNvCxnSpPr>
            <a:cxnSpLocks/>
          </p:cNvCxnSpPr>
          <p:nvPr/>
        </p:nvCxnSpPr>
        <p:spPr>
          <a:xfrm>
            <a:off x="4432225" y="5087710"/>
            <a:ext cx="370980" cy="813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EC0794F-E596-4DF3-B2CF-E1B2A85109A6}"/>
              </a:ext>
            </a:extLst>
          </p:cNvPr>
          <p:cNvPicPr>
            <a:picLocks noChangeAspect="1"/>
          </p:cNvPicPr>
          <p:nvPr/>
        </p:nvPicPr>
        <p:blipFill rotWithShape="1">
          <a:blip r:embed="rId3"/>
          <a:srcRect l="1732" t="3938" r="4211" b="3918"/>
          <a:stretch/>
        </p:blipFill>
        <p:spPr>
          <a:xfrm>
            <a:off x="374501" y="2057400"/>
            <a:ext cx="4022207" cy="2858352"/>
          </a:xfrm>
          <a:prstGeom prst="rect">
            <a:avLst/>
          </a:prstGeom>
          <a:ln w="9525">
            <a:solidFill>
              <a:schemeClr val="accent5">
                <a:lumMod val="75000"/>
              </a:schemeClr>
            </a:solidFill>
          </a:ln>
        </p:spPr>
      </p:pic>
      <p:pic>
        <p:nvPicPr>
          <p:cNvPr id="4" name="Picture 3">
            <a:extLst>
              <a:ext uri="{FF2B5EF4-FFF2-40B4-BE49-F238E27FC236}">
                <a16:creationId xmlns:a16="http://schemas.microsoft.com/office/drawing/2014/main" id="{8A166E2B-CCC1-4D24-A40B-2C9722444C64}"/>
              </a:ext>
            </a:extLst>
          </p:cNvPr>
          <p:cNvPicPr>
            <a:picLocks noChangeAspect="1"/>
          </p:cNvPicPr>
          <p:nvPr/>
        </p:nvPicPr>
        <p:blipFill rotWithShape="1">
          <a:blip r:embed="rId4"/>
          <a:srcRect l="2221" t="3933" r="4417" b="4286"/>
          <a:stretch/>
        </p:blipFill>
        <p:spPr>
          <a:xfrm>
            <a:off x="4768696" y="2057399"/>
            <a:ext cx="4034017" cy="2858353"/>
          </a:xfrm>
          <a:prstGeom prst="rect">
            <a:avLst/>
          </a:prstGeom>
          <a:ln w="9525">
            <a:solidFill>
              <a:schemeClr val="accent5">
                <a:lumMod val="75000"/>
              </a:schemeClr>
            </a:solidFill>
          </a:ln>
        </p:spPr>
      </p:pic>
      <p:pic>
        <p:nvPicPr>
          <p:cNvPr id="2" name="Picture 1">
            <a:extLst>
              <a:ext uri="{FF2B5EF4-FFF2-40B4-BE49-F238E27FC236}">
                <a16:creationId xmlns:a16="http://schemas.microsoft.com/office/drawing/2014/main" id="{399C69FC-0BE7-441B-BAA3-9DD6CE34323F}"/>
              </a:ext>
            </a:extLst>
          </p:cNvPr>
          <p:cNvPicPr>
            <a:picLocks noChangeAspect="1"/>
          </p:cNvPicPr>
          <p:nvPr/>
        </p:nvPicPr>
        <p:blipFill rotWithShape="1">
          <a:blip r:embed="rId5"/>
          <a:srcRect l="9293" t="11471" r="7068" b="11773"/>
          <a:stretch/>
        </p:blipFill>
        <p:spPr>
          <a:xfrm>
            <a:off x="7239001" y="5355167"/>
            <a:ext cx="1447800" cy="1045633"/>
          </a:xfrm>
          <a:prstGeom prst="rect">
            <a:avLst/>
          </a:prstGeom>
          <a:ln w="12700">
            <a:solidFill>
              <a:schemeClr val="accent5">
                <a:lumMod val="75000"/>
              </a:schemeClr>
            </a:solidFill>
          </a:ln>
        </p:spPr>
      </p:pic>
      <p:pic>
        <p:nvPicPr>
          <p:cNvPr id="6" name="Picture 5">
            <a:extLst>
              <a:ext uri="{FF2B5EF4-FFF2-40B4-BE49-F238E27FC236}">
                <a16:creationId xmlns:a16="http://schemas.microsoft.com/office/drawing/2014/main" id="{71D214E7-65CF-463A-850E-9DEBD37353D4}"/>
              </a:ext>
            </a:extLst>
          </p:cNvPr>
          <p:cNvPicPr>
            <a:picLocks noChangeAspect="1"/>
          </p:cNvPicPr>
          <p:nvPr/>
        </p:nvPicPr>
        <p:blipFill rotWithShape="1">
          <a:blip r:embed="rId6"/>
          <a:srcRect l="6991" t="14077" r="5844" b="11432"/>
          <a:stretch/>
        </p:blipFill>
        <p:spPr>
          <a:xfrm>
            <a:off x="533400" y="5369487"/>
            <a:ext cx="2133600" cy="1031314"/>
          </a:xfrm>
          <a:prstGeom prst="rect">
            <a:avLst/>
          </a:prstGeom>
          <a:ln w="12700">
            <a:solidFill>
              <a:schemeClr val="accent5">
                <a:lumMod val="75000"/>
              </a:schemeClr>
            </a:solidFill>
          </a:ln>
        </p:spPr>
      </p:pic>
    </p:spTree>
    <p:extLst>
      <p:ext uri="{BB962C8B-B14F-4D97-AF65-F5344CB8AC3E}">
        <p14:creationId xmlns:p14="http://schemas.microsoft.com/office/powerpoint/2010/main" val="3327078117"/>
      </p:ext>
    </p:extLst>
  </p:cSld>
  <p:clrMapOvr>
    <a:masterClrMapping/>
  </p:clrMapOvr>
  <p:transition advClick="0" advTm="10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255265" y="762000"/>
            <a:ext cx="86241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1600" dirty="0">
                <a:latin typeface="Cambria" pitchFamily="18" charset="0"/>
              </a:rPr>
              <a:t>Big Bone State Park - Phase 3 (Piner)</a:t>
            </a:r>
          </a:p>
          <a:p>
            <a:r>
              <a:rPr lang="en-US" sz="2000" b="1" dirty="0">
                <a:latin typeface="Cambria" pitchFamily="18" charset="0"/>
              </a:rPr>
              <a:t>Floodplain, Meandering Stream, Riffle/Pool Complex, and Native Cane &amp; Meadow Riparian Buffer Restored “Offline” from Channelized Reach</a:t>
            </a:r>
            <a:endParaRPr lang="en-US" sz="2000" dirty="0">
              <a:latin typeface="Cambria" pitchFamily="18" charset="0"/>
            </a:endParaRPr>
          </a:p>
        </p:txBody>
      </p:sp>
      <p:sp>
        <p:nvSpPr>
          <p:cNvPr id="10" name="TextBox 9"/>
          <p:cNvSpPr txBox="1"/>
          <p:nvPr/>
        </p:nvSpPr>
        <p:spPr>
          <a:xfrm>
            <a:off x="255264" y="6383694"/>
            <a:ext cx="2305439" cy="276999"/>
          </a:xfrm>
          <a:prstGeom prst="rect">
            <a:avLst/>
          </a:prstGeom>
          <a:noFill/>
        </p:spPr>
        <p:txBody>
          <a:bodyPr wrap="none" rtlCol="0">
            <a:spAutoFit/>
          </a:bodyPr>
          <a:lstStyle/>
          <a:p>
            <a:r>
              <a:rPr lang="en-US" sz="1200" dirty="0">
                <a:solidFill>
                  <a:schemeClr val="bg1">
                    <a:lumMod val="65000"/>
                  </a:schemeClr>
                </a:solidFill>
                <a:latin typeface="Arial" panose="020B0604020202020204" pitchFamily="34" charset="0"/>
                <a:cs typeface="Arial" panose="020B0604020202020204" pitchFamily="34" charset="0"/>
              </a:rPr>
              <a:t>Rosgen C Channel Restoration</a:t>
            </a:r>
          </a:p>
        </p:txBody>
      </p:sp>
      <p:pic>
        <p:nvPicPr>
          <p:cNvPr id="9" name="Picture 8">
            <a:extLst>
              <a:ext uri="{FF2B5EF4-FFF2-40B4-BE49-F238E27FC236}">
                <a16:creationId xmlns:a16="http://schemas.microsoft.com/office/drawing/2014/main" id="{D917FFED-1890-4D91-BD06-DE0846FB11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84"/>
          <a:stretch/>
        </p:blipFill>
        <p:spPr>
          <a:xfrm>
            <a:off x="3147862" y="1828800"/>
            <a:ext cx="5731543" cy="3657600"/>
          </a:xfrm>
          <a:prstGeom prst="rect">
            <a:avLst/>
          </a:prstGeom>
          <a:ln w="9525">
            <a:solidFill>
              <a:schemeClr val="accent5">
                <a:lumMod val="75000"/>
              </a:schemeClr>
            </a:solidFill>
          </a:ln>
        </p:spPr>
      </p:pic>
      <p:pic>
        <p:nvPicPr>
          <p:cNvPr id="3" name="Picture 2">
            <a:extLst>
              <a:ext uri="{FF2B5EF4-FFF2-40B4-BE49-F238E27FC236}">
                <a16:creationId xmlns:a16="http://schemas.microsoft.com/office/drawing/2014/main" id="{0DCB0066-BA98-4A64-8488-8F753D2785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264" y="1828800"/>
            <a:ext cx="2716536" cy="2037402"/>
          </a:xfrm>
          <a:prstGeom prst="rect">
            <a:avLst/>
          </a:prstGeom>
          <a:ln w="9525">
            <a:solidFill>
              <a:schemeClr val="accent5">
                <a:lumMod val="75000"/>
              </a:schemeClr>
            </a:solidFill>
          </a:ln>
        </p:spPr>
      </p:pic>
      <p:pic>
        <p:nvPicPr>
          <p:cNvPr id="5" name="Picture 4">
            <a:extLst>
              <a:ext uri="{FF2B5EF4-FFF2-40B4-BE49-F238E27FC236}">
                <a16:creationId xmlns:a16="http://schemas.microsoft.com/office/drawing/2014/main" id="{8D57BBCA-F134-4053-9959-B501063D8A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264" y="4106247"/>
            <a:ext cx="2716536" cy="2037402"/>
          </a:xfrm>
          <a:prstGeom prst="rect">
            <a:avLst/>
          </a:prstGeom>
          <a:ln w="9525">
            <a:solidFill>
              <a:schemeClr val="accent5">
                <a:lumMod val="75000"/>
              </a:schemeClr>
            </a:solidFill>
          </a:ln>
        </p:spPr>
      </p:pic>
      <p:sp>
        <p:nvSpPr>
          <p:cNvPr id="11" name="TextBox 10">
            <a:extLst>
              <a:ext uri="{FF2B5EF4-FFF2-40B4-BE49-F238E27FC236}">
                <a16:creationId xmlns:a16="http://schemas.microsoft.com/office/drawing/2014/main" id="{EECE567D-F948-4899-938B-C1762018D2BB}"/>
              </a:ext>
            </a:extLst>
          </p:cNvPr>
          <p:cNvSpPr txBox="1"/>
          <p:nvPr/>
        </p:nvSpPr>
        <p:spPr>
          <a:xfrm>
            <a:off x="3048000" y="5666600"/>
            <a:ext cx="6019799"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Photo upper left: typical channelized reach incised 4.5 feet before restoration.  </a:t>
            </a:r>
          </a:p>
          <a:p>
            <a:r>
              <a:rPr lang="en-US" sz="1200" dirty="0">
                <a:latin typeface="Arial" panose="020B0604020202020204" pitchFamily="34" charset="0"/>
                <a:cs typeface="Arial" panose="020B0604020202020204" pitchFamily="34" charset="0"/>
              </a:rPr>
              <a:t>Photo right: floodplain, meandering channel, &amp; riffle/pool complex during restoration.  Photo lower left: typical riffle (center) &amp; pool (foreground) four months after restoration.</a:t>
            </a:r>
          </a:p>
        </p:txBody>
      </p:sp>
    </p:spTree>
    <p:extLst>
      <p:ext uri="{BB962C8B-B14F-4D97-AF65-F5344CB8AC3E}">
        <p14:creationId xmlns:p14="http://schemas.microsoft.com/office/powerpoint/2010/main" val="1134112525"/>
      </p:ext>
    </p:extLst>
  </p:cSld>
  <p:clrMapOvr>
    <a:masterClrMapping/>
  </p:clrMapOvr>
  <p:transition advClick="0" advTm="10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1102" y="2286000"/>
            <a:ext cx="4297119" cy="3222839"/>
          </a:xfrm>
          <a:prstGeom prst="rect">
            <a:avLst/>
          </a:prstGeom>
          <a:ln w="9525">
            <a:solidFill>
              <a:schemeClr val="accent5">
                <a:lumMod val="75000"/>
              </a:schemeClr>
            </a:solidFill>
          </a:ln>
        </p:spPr>
      </p:pic>
      <p:sp>
        <p:nvSpPr>
          <p:cNvPr id="14338" name="Rectangle 4"/>
          <p:cNvSpPr>
            <a:spLocks noChangeArrowheads="1"/>
          </p:cNvSpPr>
          <p:nvPr/>
        </p:nvSpPr>
        <p:spPr bwMode="auto">
          <a:xfrm>
            <a:off x="186622" y="1023972"/>
            <a:ext cx="870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1600" dirty="0">
                <a:latin typeface="Cambria" pitchFamily="18" charset="0"/>
              </a:rPr>
              <a:t>Wright Farm</a:t>
            </a:r>
          </a:p>
          <a:p>
            <a:r>
              <a:rPr lang="en-US" sz="2000" b="1" dirty="0">
                <a:latin typeface="Cambria" pitchFamily="18" charset="0"/>
              </a:rPr>
              <a:t>Streams Restored and Best Management Practices Installed including Heavy Use Area &amp; Grass Filter, Water Supply, Critical Area Planting, Stream Buffer Plantings, and Buffer Exclusion Fencing</a:t>
            </a:r>
            <a:endParaRPr lang="en-US" sz="2000" dirty="0">
              <a:latin typeface="Cambria" pitchFamily="18" charset="0"/>
            </a:endParaRPr>
          </a:p>
        </p:txBody>
      </p:sp>
      <p:sp>
        <p:nvSpPr>
          <p:cNvPr id="7" name="TextBox 6"/>
          <p:cNvSpPr txBox="1"/>
          <p:nvPr/>
        </p:nvSpPr>
        <p:spPr>
          <a:xfrm>
            <a:off x="4887882" y="5170285"/>
            <a:ext cx="661143" cy="338554"/>
          </a:xfrm>
          <a:prstGeom prst="rect">
            <a:avLst/>
          </a:prstGeom>
          <a:noFill/>
        </p:spPr>
        <p:txBody>
          <a:bodyPr wrap="none" rtlCol="0">
            <a:spAutoFit/>
          </a:bodyPr>
          <a:lstStyle/>
          <a:p>
            <a:r>
              <a:rPr lang="en-US" sz="1600" b="1" dirty="0">
                <a:solidFill>
                  <a:schemeClr val="bg1"/>
                </a:solidFill>
                <a:latin typeface="Cambria" pitchFamily="18" charset="0"/>
              </a:rPr>
              <a:t>After</a:t>
            </a:r>
            <a:endParaRPr lang="en-US" b="1" dirty="0">
              <a:solidFill>
                <a:schemeClr val="bg1"/>
              </a:solidFill>
              <a:latin typeface="Cambria" pitchFamily="18"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227" y="2286000"/>
            <a:ext cx="4038600" cy="3222839"/>
          </a:xfrm>
          <a:prstGeom prst="rect">
            <a:avLst/>
          </a:prstGeom>
          <a:ln>
            <a:solidFill>
              <a:schemeClr val="accent5">
                <a:lumMod val="75000"/>
              </a:schemeClr>
            </a:solidFill>
          </a:ln>
        </p:spPr>
      </p:pic>
      <p:sp>
        <p:nvSpPr>
          <p:cNvPr id="5" name="TextBox 4"/>
          <p:cNvSpPr txBox="1"/>
          <p:nvPr/>
        </p:nvSpPr>
        <p:spPr>
          <a:xfrm>
            <a:off x="3316558" y="5170285"/>
            <a:ext cx="811632" cy="338554"/>
          </a:xfrm>
          <a:prstGeom prst="rect">
            <a:avLst/>
          </a:prstGeom>
          <a:noFill/>
        </p:spPr>
        <p:txBody>
          <a:bodyPr wrap="none" rtlCol="0">
            <a:spAutoFit/>
          </a:bodyPr>
          <a:lstStyle/>
          <a:p>
            <a:r>
              <a:rPr lang="en-US" sz="1600" b="1" dirty="0">
                <a:solidFill>
                  <a:schemeClr val="bg1"/>
                </a:solidFill>
                <a:latin typeface="Cambria" pitchFamily="18" charset="0"/>
              </a:rPr>
              <a:t>Before</a:t>
            </a:r>
          </a:p>
        </p:txBody>
      </p:sp>
      <p:cxnSp>
        <p:nvCxnSpPr>
          <p:cNvPr id="17" name="Straight Arrow Connector 16"/>
          <p:cNvCxnSpPr/>
          <p:nvPr/>
        </p:nvCxnSpPr>
        <p:spPr>
          <a:xfrm>
            <a:off x="4313178" y="5360555"/>
            <a:ext cx="223382" cy="1627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77D191A-D6BA-402B-845A-35CD204ED630}"/>
              </a:ext>
            </a:extLst>
          </p:cNvPr>
          <p:cNvPicPr>
            <a:picLocks noChangeAspect="1"/>
          </p:cNvPicPr>
          <p:nvPr/>
        </p:nvPicPr>
        <p:blipFill rotWithShape="1">
          <a:blip r:embed="rId5"/>
          <a:srcRect l="3562" t="5557" r="3857" b="10709"/>
          <a:stretch/>
        </p:blipFill>
        <p:spPr>
          <a:xfrm>
            <a:off x="228599" y="5715000"/>
            <a:ext cx="1995056" cy="914400"/>
          </a:xfrm>
          <a:prstGeom prst="rect">
            <a:avLst/>
          </a:prstGeom>
          <a:ln w="12700">
            <a:solidFill>
              <a:schemeClr val="accent5">
                <a:lumMod val="75000"/>
              </a:schemeClr>
            </a:solidFill>
          </a:ln>
        </p:spPr>
      </p:pic>
    </p:spTree>
    <p:extLst>
      <p:ext uri="{BB962C8B-B14F-4D97-AF65-F5344CB8AC3E}">
        <p14:creationId xmlns:p14="http://schemas.microsoft.com/office/powerpoint/2010/main" val="4245247816"/>
      </p:ext>
    </p:extLst>
  </p:cSld>
  <p:clrMapOvr>
    <a:masterClrMapping/>
  </p:clrMapOvr>
  <p:transition advClick="0" advTm="10000">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5347</TotalTime>
  <Words>432</Words>
  <Application>Microsoft Office PowerPoint</Application>
  <PresentationFormat>On-screen Show (4:3)</PresentationFormat>
  <Paragraphs>73</Paragraphs>
  <Slides>12</Slides>
  <Notes>11</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Cambria</vt:lpstr>
      <vt:lpstr>Constantia</vt:lpstr>
      <vt:lpstr>Lucida Sans</vt:lpstr>
      <vt:lpstr>Wingdings 2</vt:lpstr>
      <vt:lpstr>Flow</vt:lpstr>
      <vt:lpstr>PowerPoint Presentation</vt:lpstr>
      <vt:lpstr>City of Florence Golf Course Lake &amp; Sediment Removed; Floodplain, Meandering Channel, &amp; Forest Buffer Restored</vt:lpstr>
      <vt:lpstr>Boone Woods Park – North Branch of Allen Fork Floodplain, Meandering Channel, Riffle/Pool Complex, and Forest Buffer Restored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Suburban Stormwater Wetlands Created, Providing Water Quality Improvement and Habitat</vt:lpstr>
      <vt:lpstr>PowerPoint Presentation</vt:lpstr>
    </vt:vector>
  </TitlesOfParts>
  <Company>Northern Kentucky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Before (Apr 2004) and one year after (Jun 2005) construction of five rock vanes to Divert Flow Away from Outside Bend in Seymour Creek.  Note Flow Diverted to Center of Channel and Improved Vegetation on Bank</dc:title>
  <dc:creator>Office of Information Technology</dc:creator>
  <cp:lastModifiedBy>Brooke Meyer</cp:lastModifiedBy>
  <cp:revision>566</cp:revision>
  <cp:lastPrinted>2012-06-19T14:01:21Z</cp:lastPrinted>
  <dcterms:created xsi:type="dcterms:W3CDTF">2005-07-15T18:15:34Z</dcterms:created>
  <dcterms:modified xsi:type="dcterms:W3CDTF">2025-09-30T21:35:04Z</dcterms:modified>
</cp:coreProperties>
</file>