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4" r:id="rId1"/>
    <p:sldMasterId id="2147483866" r:id="rId2"/>
    <p:sldMasterId id="2147483741" r:id="rId3"/>
    <p:sldMasterId id="2147483769" r:id="rId4"/>
    <p:sldMasterId id="2147483785" r:id="rId5"/>
    <p:sldMasterId id="2147483722" r:id="rId6"/>
    <p:sldMasterId id="2147483730" r:id="rId7"/>
    <p:sldMasterId id="2147483784" r:id="rId8"/>
    <p:sldMasterId id="2147483790" r:id="rId9"/>
  </p:sldMasterIdLst>
  <p:sldIdLst>
    <p:sldId id="256" r:id="rId10"/>
    <p:sldId id="258" r:id="rId11"/>
    <p:sldId id="257" r:id="rId12"/>
    <p:sldId id="25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3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53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slide_lightpat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39"/>
            <a:ext cx="9144000" cy="6857499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1556" y="4195849"/>
            <a:ext cx="5626364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9440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TheWay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-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ighttheway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the Way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27B3E4-36C5-2344-B1F8-6DAC181C214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Slid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556" y="1871419"/>
            <a:ext cx="570764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4354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the Wa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 the 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8" y="0"/>
            <a:ext cx="9144000" cy="6858000"/>
          </a:xfrm>
          <a:prstGeom prst="rect">
            <a:avLst/>
          </a:prstGeom>
        </p:spPr>
      </p:pic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141234"/>
            <a:ext cx="5442858" cy="4373866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72860"/>
            <a:ext cx="458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995558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291216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 the Way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the way blackbd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995558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141234"/>
            <a:ext cx="5442858" cy="4373866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2527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elTheFlam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636_NKU_VISID_powerpointMasterslides-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fueltheflame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05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el the Flame_Divider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541300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302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pySide_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995558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141234"/>
            <a:ext cx="5442858" cy="4373866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54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rn Brigh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636_NKU_VISID_powerpointMasterslides-0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burnbright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4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rn Bright_Divider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541300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225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pySide_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995558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141234"/>
            <a:ext cx="4795158" cy="4373866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  <p15:guide id="2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slide_lightpath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0068" y="4172189"/>
            <a:ext cx="5510964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6564646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15393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8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7724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/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1768509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wo Heading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/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919866"/>
            <a:ext cx="4114800" cy="3242809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" y="2739662"/>
            <a:ext cx="4114800" cy="0"/>
          </a:xfrm>
          <a:prstGeom prst="line">
            <a:avLst/>
          </a:prstGeom>
          <a:ln>
            <a:solidFill>
              <a:srgbClr val="F5B9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56666" y="2919866"/>
            <a:ext cx="4068234" cy="3242809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56666" y="2739662"/>
            <a:ext cx="4068234" cy="0"/>
          </a:xfrm>
          <a:prstGeom prst="line">
            <a:avLst/>
          </a:prstGeom>
          <a:ln>
            <a:solidFill>
              <a:srgbClr val="F5B9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1" y="2028604"/>
            <a:ext cx="4226002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57197" y="2028604"/>
            <a:ext cx="4067703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552551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Bullet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/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141234"/>
            <a:ext cx="8305800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2601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wo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141234"/>
            <a:ext cx="3852717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31374" y="2141234"/>
            <a:ext cx="4093526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640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ubhea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679714"/>
            <a:ext cx="8305800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897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ubhead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673292"/>
            <a:ext cx="8305800" cy="3489384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</p:spTree>
    <p:extLst>
      <p:ext uri="{BB962C8B-B14F-4D97-AF65-F5344CB8AC3E}">
        <p14:creationId xmlns:p14="http://schemas.microsoft.com/office/powerpoint/2010/main" val="85482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ubhead_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4542" y="2673292"/>
            <a:ext cx="2355603" cy="3087428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398492" y="2673292"/>
            <a:ext cx="2355603" cy="3087428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372442" y="2673292"/>
            <a:ext cx="2355603" cy="3087428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11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Picture_Bullet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631374" y="2141234"/>
            <a:ext cx="4093526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9100" y="2141538"/>
            <a:ext cx="3925638" cy="4021137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3 Pics_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2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28221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5859463" y="4157579"/>
            <a:ext cx="2355603" cy="2005096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1600">
                <a:solidFill>
                  <a:schemeClr val="accent6"/>
                </a:solidFill>
              </a:defRPr>
            </a:lvl2pPr>
            <a:lvl3pPr>
              <a:defRPr sz="1600">
                <a:solidFill>
                  <a:schemeClr val="accent3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01675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1084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978302" y="2152316"/>
            <a:ext cx="2355603" cy="18849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7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slide_lightpat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310639" y="3576188"/>
            <a:ext cx="6556763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302756" y="2044139"/>
            <a:ext cx="6564646" cy="14597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rgbClr val="F5B94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29885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ubhea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19101" y="2660315"/>
            <a:ext cx="8305799" cy="3877009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/>
                <a:cs typeface="Arial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515350" y="6372860"/>
            <a:ext cx="458470" cy="365125"/>
          </a:xfrm>
        </p:spPr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ubhead_Bullet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608817" y="2660315"/>
            <a:ext cx="4116083" cy="310040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/>
                <a:cs typeface="Arial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673291"/>
            <a:ext cx="3979111" cy="3864033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8515350" y="6372860"/>
            <a:ext cx="458470" cy="365125"/>
          </a:xfrm>
        </p:spPr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353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58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192000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9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141234"/>
            <a:ext cx="8305800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28778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Double Headlin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1612522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DOUBLE LINE</a:t>
            </a:r>
            <a:br>
              <a:rPr lang="en-US" dirty="0"/>
            </a:br>
            <a:r>
              <a:rPr lang="en-US" dirty="0"/>
              <a:t>SLIDE HEADLINE 44PT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689874"/>
            <a:ext cx="8305800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/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0494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Two Bulle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19100" y="2141234"/>
            <a:ext cx="3852717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6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619827" y="2141234"/>
            <a:ext cx="4105073" cy="4021441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6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6187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Subhea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2677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19100" y="2655435"/>
            <a:ext cx="8267700" cy="3495145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6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2677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</p:spTree>
    <p:extLst>
      <p:ext uri="{BB962C8B-B14F-4D97-AF65-F5344CB8AC3E}">
        <p14:creationId xmlns:p14="http://schemas.microsoft.com/office/powerpoint/2010/main" val="44403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N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-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39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5697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93584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GH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5697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4944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Slide_Light Paths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58" y="2074172"/>
            <a:ext cx="6924842" cy="4783828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75260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59" y="2074173"/>
            <a:ext cx="6924842" cy="47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20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SU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54841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25821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GH Red 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" y="-10160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5697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168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Norse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5697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04385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Student Study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45697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57803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cialty Divider_Student at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556" y="1871419"/>
            <a:ext cx="548412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80286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path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54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 Pr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6636_NKU_VISID_powerpointMasterslides2-0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74"/>
            <a:ext cx="9144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646"/>
            <a:ext cx="9144000" cy="6858000"/>
            <a:chOff x="0" y="-1646"/>
            <a:chExt cx="9144000" cy="6858000"/>
          </a:xfrm>
        </p:grpSpPr>
        <p:pic>
          <p:nvPicPr>
            <p:cNvPr id="4" name="Picture 3" descr="56636_NKU_VISID_powerpointMasterslides2-04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646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6517" y="5638800"/>
              <a:ext cx="1322025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252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Slide_ForUseWith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97013" y="0"/>
            <a:ext cx="7646987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36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Slide_ForUseWith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63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KU_SPOT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60" y="5614786"/>
            <a:ext cx="1341120" cy="77585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131860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slide_lightpath_log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31636" y="4620469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31636" y="3009339"/>
            <a:ext cx="6564646" cy="14597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019845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Headline &amp;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KU_SPOT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60" y="5614786"/>
            <a:ext cx="1341120" cy="77585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19100" y="884616"/>
            <a:ext cx="8305800" cy="745807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1717199"/>
            <a:ext cx="8305800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Slide subhead 32pt</a:t>
            </a:r>
          </a:p>
        </p:txBody>
      </p:sp>
    </p:spTree>
    <p:extLst>
      <p:ext uri="{BB962C8B-B14F-4D97-AF65-F5344CB8AC3E}">
        <p14:creationId xmlns:p14="http://schemas.microsoft.com/office/powerpoint/2010/main" val="1045009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KU_SPOT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60" y="5614786"/>
            <a:ext cx="1341120" cy="7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68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Quote or Statem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path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2154842"/>
            <a:ext cx="6423298" cy="1530335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QUOTE OR BOLD STRONG</a:t>
            </a:r>
            <a:br>
              <a:rPr lang="en-US" dirty="0"/>
            </a:br>
            <a:r>
              <a:rPr lang="en-US" dirty="0"/>
              <a:t>MESSAGE HERE 44PT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963" y="3883176"/>
            <a:ext cx="3983037" cy="1323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i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– stated by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96630" y="6436519"/>
            <a:ext cx="45847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Quote or Statem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ite slid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574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1880522"/>
            <a:ext cx="8034868" cy="1530335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QUOTE OR BOLD STRONG</a:t>
            </a:r>
            <a:br>
              <a:rPr lang="en-US" dirty="0"/>
            </a:br>
            <a:r>
              <a:rPr lang="en-US" dirty="0"/>
              <a:t>MESSAGE HERE 44PT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963" y="3883176"/>
            <a:ext cx="7376477" cy="1323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i="1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– stated by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86470" y="6416199"/>
            <a:ext cx="45847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51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_Quote or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 slide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1880522"/>
            <a:ext cx="8034868" cy="1530335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QUOTE OR BOLD STRONG</a:t>
            </a:r>
            <a:br>
              <a:rPr lang="en-US" dirty="0"/>
            </a:br>
            <a:r>
              <a:rPr lang="en-US" dirty="0"/>
              <a:t>MESSAGE HERE 44PT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8963" y="3883176"/>
            <a:ext cx="7376477" cy="13239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i="1">
                <a:solidFill>
                  <a:srgbClr val="F5B94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– stated by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81330" y="6391275"/>
            <a:ext cx="45847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58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75" y="5292343"/>
            <a:ext cx="1894608" cy="9396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84942" y="2510300"/>
            <a:ext cx="7772400" cy="1723035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2915" y="4581025"/>
            <a:ext cx="4040187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  <p:pic>
        <p:nvPicPr>
          <p:cNvPr id="3" name="Picture 2" descr="white slide_lightpath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74782" y="2419002"/>
            <a:ext cx="5021218" cy="1530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6000"/>
              <a:t>THANK</a:t>
            </a:r>
            <a:r>
              <a:rPr lang="en-US" sz="6000" baseline="0"/>
              <a:t> </a:t>
            </a:r>
            <a:r>
              <a:rPr lang="en-US" sz="6000"/>
              <a:t>YOU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13179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 slide_lightpath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0756" y="2704539"/>
            <a:ext cx="6564646" cy="14597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0756" y="4226428"/>
            <a:ext cx="6556763" cy="6953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F5B942"/>
                </a:solidFill>
              </a:defRPr>
            </a:lvl2pPr>
            <a:lvl3pPr>
              <a:defRPr>
                <a:solidFill>
                  <a:srgbClr val="F5B942"/>
                </a:solidFill>
              </a:defRPr>
            </a:lvl3pPr>
            <a:lvl4pPr>
              <a:defRPr>
                <a:solidFill>
                  <a:srgbClr val="F5B942"/>
                </a:solidFill>
              </a:defRPr>
            </a:lvl4pPr>
            <a:lvl5pPr>
              <a:defRPr>
                <a:solidFill>
                  <a:srgbClr val="F5B942"/>
                </a:solidFill>
              </a:defRPr>
            </a:lvl5pPr>
          </a:lstStyle>
          <a:p>
            <a:pPr lvl="0"/>
            <a:r>
              <a:rPr lang="en-US" dirty="0"/>
              <a:t>Subhead or date</a:t>
            </a:r>
          </a:p>
        </p:txBody>
      </p:sp>
    </p:spTree>
    <p:extLst>
      <p:ext uri="{BB962C8B-B14F-4D97-AF65-F5344CB8AC3E}">
        <p14:creationId xmlns:p14="http://schemas.microsoft.com/office/powerpoint/2010/main" val="63271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dyourspark_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" y="0"/>
            <a:ext cx="9139996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556" y="1871419"/>
            <a:ext cx="5707644" cy="26604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="1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046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" y="0"/>
            <a:ext cx="9139996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76943" y="2141234"/>
            <a:ext cx="5442858" cy="4373866"/>
          </a:xfrm>
          <a:prstGeom prst="rect">
            <a:avLst/>
          </a:prstGeom>
        </p:spPr>
        <p:txBody>
          <a:bodyPr vert="horz"/>
          <a:lstStyle>
            <a:lvl1pPr marL="230188" indent="-230188">
              <a:buFont typeface="Arial"/>
              <a:buChar char="•"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688975" indent="-231775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6942" y="884616"/>
            <a:ext cx="7995558" cy="995908"/>
          </a:xfrm>
          <a:prstGeom prst="rect">
            <a:avLst/>
          </a:prstGeom>
        </p:spPr>
        <p:txBody>
          <a:bodyPr anchor="ctr"/>
          <a:lstStyle>
            <a:lvl1pPr algn="l">
              <a:defRPr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HEADLINE 44PT</a:t>
            </a:r>
          </a:p>
        </p:txBody>
      </p:sp>
    </p:spTree>
    <p:extLst>
      <p:ext uri="{BB962C8B-B14F-4D97-AF65-F5344CB8AC3E}">
        <p14:creationId xmlns:p14="http://schemas.microsoft.com/office/powerpoint/2010/main" val="2345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04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6" r:id="rId3"/>
    <p:sldLayoutId id="2147483711" r:id="rId4"/>
    <p:sldLayoutId id="2147483857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15350" y="6372860"/>
            <a:ext cx="45847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67" r:id="rId2"/>
    <p:sldLayoutId id="21474838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15350" y="6372860"/>
            <a:ext cx="45847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43" r:id="rId2"/>
    <p:sldLayoutId id="2147483721" r:id="rId3"/>
    <p:sldLayoutId id="21474837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83020"/>
            <a:ext cx="458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1" r:id="rId2"/>
    <p:sldLayoutId id="214748384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3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7" r:id="rId2"/>
    <p:sldLayoutId id="214748384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ite slide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574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72860"/>
            <a:ext cx="458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723" r:id="rId2"/>
    <p:sldLayoutId id="2147483745" r:id="rId3"/>
    <p:sldLayoutId id="2147483649" r:id="rId4"/>
    <p:sldLayoutId id="2147483725" r:id="rId5"/>
    <p:sldLayoutId id="2147483835" r:id="rId6"/>
    <p:sldLayoutId id="2147483727" r:id="rId7"/>
    <p:sldLayoutId id="2147483726" r:id="rId8"/>
    <p:sldLayoutId id="2147483728" r:id="rId9"/>
    <p:sldLayoutId id="2147483729" r:id="rId10"/>
    <p:sldLayoutId id="2147483705" r:id="rId11"/>
    <p:sldLayoutId id="214748370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slide_logo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"/>
            <a:ext cx="9144000" cy="685749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34919"/>
            <a:ext cx="458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B6FF5D5-55A7-BD48-85F1-1823D5B4F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47" r:id="rId3"/>
    <p:sldLayoutId id="2147483756" r:id="rId4"/>
    <p:sldLayoutId id="2147483757" r:id="rId5"/>
    <p:sldLayoutId id="21474837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9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0" r:id="rId2"/>
    <p:sldLayoutId id="2147483704" r:id="rId3"/>
    <p:sldLayoutId id="2147483715" r:id="rId4"/>
    <p:sldLayoutId id="2147483716" r:id="rId5"/>
    <p:sldLayoutId id="2147483717" r:id="rId6"/>
    <p:sldLayoutId id="2147483718" r:id="rId7"/>
    <p:sldLayoutId id="214748384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3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1" r:id="rId2"/>
    <p:sldLayoutId id="2147483710" r:id="rId3"/>
    <p:sldLayoutId id="2147483836" r:id="rId4"/>
    <p:sldLayoutId id="2147483837" r:id="rId5"/>
    <p:sldLayoutId id="2147483714" r:id="rId6"/>
    <p:sldLayoutId id="2147483841" r:id="rId7"/>
    <p:sldLayoutId id="2147483839" r:id="rId8"/>
    <p:sldLayoutId id="2147483843" r:id="rId9"/>
    <p:sldLayoutId id="214748376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385F-F070-4B52-9BD5-EC172268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94904"/>
            <a:ext cx="8305800" cy="745807"/>
          </a:xfrm>
        </p:spPr>
        <p:txBody>
          <a:bodyPr/>
          <a:lstStyle/>
          <a:p>
            <a:r>
              <a:rPr lang="en-US" sz="2800" dirty="0"/>
              <a:t>Human Resources Quick Reference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5F930-D015-4BCA-9E20-3E2BC792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669227"/>
            <a:ext cx="8433955" cy="695381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Hires: How to Enroll for Your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EC1A-9866-466C-9EF1-55421BF7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1" y="1364609"/>
            <a:ext cx="4914900" cy="4713266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To enroll in your benefits for the designated year, refer to the following steps: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solidFill>
                  <a:prstClr val="black"/>
                </a:solidFill>
              </a:rPr>
              <a:t>From the Intranet, do one of the following: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Type </a:t>
            </a:r>
            <a:r>
              <a:rPr lang="en-US" sz="1800" b="1" dirty="0">
                <a:solidFill>
                  <a:prstClr val="black"/>
                </a:solidFill>
              </a:rPr>
              <a:t>myNKU.nku.edu</a:t>
            </a:r>
            <a:r>
              <a:rPr lang="en-US" sz="1800" dirty="0">
                <a:solidFill>
                  <a:prstClr val="black"/>
                </a:solidFill>
              </a:rPr>
              <a:t> in the address field and hit </a:t>
            </a:r>
            <a:r>
              <a:rPr lang="en-US" sz="1800" b="1" dirty="0">
                <a:solidFill>
                  <a:prstClr val="black"/>
                </a:solidFill>
              </a:rPr>
              <a:t>Enter</a:t>
            </a:r>
            <a:r>
              <a:rPr lang="en-US" sz="1800" dirty="0">
                <a:solidFill>
                  <a:prstClr val="black"/>
                </a:solidFill>
              </a:rPr>
              <a:t>; </a:t>
            </a:r>
            <a:r>
              <a:rPr lang="en-US" sz="1800" i="1" dirty="0">
                <a:solidFill>
                  <a:prstClr val="black"/>
                </a:solidFill>
              </a:rPr>
              <a:t>or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From the </a:t>
            </a:r>
            <a:r>
              <a:rPr lang="en-US" sz="1800" b="1" dirty="0">
                <a:solidFill>
                  <a:prstClr val="black"/>
                </a:solidFill>
              </a:rPr>
              <a:t>NKU Home Page</a:t>
            </a:r>
            <a:r>
              <a:rPr lang="en-US" sz="1800" dirty="0">
                <a:solidFill>
                  <a:prstClr val="black"/>
                </a:solidFill>
              </a:rPr>
              <a:t>, click the </a:t>
            </a:r>
            <a:r>
              <a:rPr lang="en-US" sz="1800" b="1" dirty="0">
                <a:solidFill>
                  <a:prstClr val="black"/>
                </a:solidFill>
              </a:rPr>
              <a:t>Quick Links </a:t>
            </a:r>
            <a:r>
              <a:rPr lang="en-US" sz="1800" dirty="0">
                <a:solidFill>
                  <a:prstClr val="black"/>
                </a:solidFill>
              </a:rPr>
              <a:t>drop-down, click </a:t>
            </a:r>
            <a:r>
              <a:rPr lang="en-US" sz="1800" b="1" dirty="0" err="1">
                <a:solidFill>
                  <a:prstClr val="black"/>
                </a:solidFill>
              </a:rPr>
              <a:t>myNKU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9B9D1-C494-4D14-9332-5F836781E734}"/>
              </a:ext>
            </a:extLst>
          </p:cNvPr>
          <p:cNvGrpSpPr/>
          <p:nvPr/>
        </p:nvGrpSpPr>
        <p:grpSpPr>
          <a:xfrm>
            <a:off x="5126182" y="1938931"/>
            <a:ext cx="3598718" cy="1997681"/>
            <a:chOff x="5126182" y="2035916"/>
            <a:chExt cx="3598718" cy="19976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1E141B2-704D-45F2-8B1B-706008BB34FC}"/>
                </a:ext>
              </a:extLst>
            </p:cNvPr>
            <p:cNvGrpSpPr/>
            <p:nvPr/>
          </p:nvGrpSpPr>
          <p:grpSpPr>
            <a:xfrm>
              <a:off x="5600700" y="2035916"/>
              <a:ext cx="3124200" cy="1997681"/>
              <a:chOff x="48491" y="3398725"/>
              <a:chExt cx="3124200" cy="199768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CB2DA63-7B42-4834-89A9-292D89C8F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467"/>
              <a:stretch/>
            </p:blipFill>
            <p:spPr>
              <a:xfrm>
                <a:off x="48491" y="3398725"/>
                <a:ext cx="3124200" cy="199768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0AB10C-A87B-46BC-8391-33BAC14D791E}"/>
                  </a:ext>
                </a:extLst>
              </p:cNvPr>
              <p:cNvSpPr/>
              <p:nvPr/>
            </p:nvSpPr>
            <p:spPr>
              <a:xfrm>
                <a:off x="1108364" y="3429000"/>
                <a:ext cx="997527" cy="353291"/>
              </a:xfrm>
              <a:prstGeom prst="rect">
                <a:avLst/>
              </a:prstGeom>
              <a:noFill/>
              <a:ln w="57150">
                <a:solidFill>
                  <a:srgbClr val="FFC7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9A11E9B-F80D-47AE-837F-972789C7A903}"/>
                </a:ext>
              </a:extLst>
            </p:cNvPr>
            <p:cNvCxnSpPr/>
            <p:nvPr/>
          </p:nvCxnSpPr>
          <p:spPr>
            <a:xfrm flipV="1">
              <a:off x="5126182" y="2419482"/>
              <a:ext cx="1427018" cy="254445"/>
            </a:xfrm>
            <a:prstGeom prst="straightConnector1">
              <a:avLst/>
            </a:prstGeom>
            <a:ln w="57150">
              <a:solidFill>
                <a:srgbClr val="FFC7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813C1B-1CD2-4364-AC6D-6205484886BA}"/>
              </a:ext>
            </a:extLst>
          </p:cNvPr>
          <p:cNvGrpSpPr/>
          <p:nvPr/>
        </p:nvGrpSpPr>
        <p:grpSpPr>
          <a:xfrm>
            <a:off x="419100" y="3534830"/>
            <a:ext cx="7181467" cy="2835222"/>
            <a:chOff x="419100" y="3631815"/>
            <a:chExt cx="7181467" cy="28352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410E74-57DF-44EF-8328-EB4FA5E6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" y="4325774"/>
              <a:ext cx="7181467" cy="21412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A78D1C-11E3-4F19-BFDD-9C2C09AEDAA7}"/>
                </a:ext>
              </a:extLst>
            </p:cNvPr>
            <p:cNvSpPr/>
            <p:nvPr/>
          </p:nvSpPr>
          <p:spPr>
            <a:xfrm>
              <a:off x="427376" y="4532300"/>
              <a:ext cx="805680" cy="746282"/>
            </a:xfrm>
            <a:prstGeom prst="rect">
              <a:avLst/>
            </a:prstGeom>
            <a:noFill/>
            <a:ln w="57150">
              <a:solidFill>
                <a:srgbClr val="FFC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B18355-6A60-4C2A-8DA4-C76115B3F1B0}"/>
                </a:ext>
              </a:extLst>
            </p:cNvPr>
            <p:cNvSpPr/>
            <p:nvPr/>
          </p:nvSpPr>
          <p:spPr>
            <a:xfrm>
              <a:off x="6064443" y="5749636"/>
              <a:ext cx="1223047" cy="554182"/>
            </a:xfrm>
            <a:prstGeom prst="rect">
              <a:avLst/>
            </a:prstGeom>
            <a:noFill/>
            <a:ln w="57150">
              <a:solidFill>
                <a:srgbClr val="FFC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0DA7E20-43C2-46D0-9C31-0AECDEA2A88A}"/>
                </a:ext>
              </a:extLst>
            </p:cNvPr>
            <p:cNvGrpSpPr/>
            <p:nvPr/>
          </p:nvGrpSpPr>
          <p:grpSpPr>
            <a:xfrm>
              <a:off x="1290590" y="3631815"/>
              <a:ext cx="4773853" cy="2053629"/>
              <a:chOff x="1290590" y="3631815"/>
              <a:chExt cx="4773853" cy="2053629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9B0C11F-7F9C-47B0-8FF5-DFD8E69996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3301" y="3631815"/>
                <a:ext cx="2521142" cy="2053629"/>
              </a:xfrm>
              <a:prstGeom prst="straightConnector1">
                <a:avLst/>
              </a:prstGeom>
              <a:ln w="57150">
                <a:solidFill>
                  <a:srgbClr val="FFC72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E86527F-90D1-4F73-A1C7-3D2CD1C78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90590" y="3645669"/>
                <a:ext cx="2266565" cy="900486"/>
              </a:xfrm>
              <a:prstGeom prst="straightConnector1">
                <a:avLst/>
              </a:prstGeom>
              <a:ln w="57150">
                <a:solidFill>
                  <a:srgbClr val="FFC72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7230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385F-F070-4B52-9BD5-EC172268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94904"/>
            <a:ext cx="8305800" cy="745807"/>
          </a:xfrm>
        </p:spPr>
        <p:txBody>
          <a:bodyPr/>
          <a:lstStyle/>
          <a:p>
            <a:r>
              <a:rPr lang="en-US" sz="2800" dirty="0"/>
              <a:t>Human Resources Quick Reference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5F930-D015-4BCA-9E20-3E2BC792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669227"/>
            <a:ext cx="8433955" cy="695381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Hires: How to Enroll for Your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EC1A-9866-466C-9EF1-55421BF7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0" y="1364609"/>
            <a:ext cx="4679373" cy="4713266"/>
          </a:xfrm>
        </p:spPr>
        <p:txBody>
          <a:bodyPr/>
          <a:lstStyle/>
          <a:p>
            <a:pPr marL="342900" lvl="0" indent="-342900">
              <a:buFont typeface="+mj-lt"/>
              <a:buAutoNum type="arabicPeriod" startAt="2"/>
            </a:pPr>
            <a:r>
              <a:rPr lang="en-US" sz="1800" dirty="0">
                <a:solidFill>
                  <a:prstClr val="black"/>
                </a:solidFill>
              </a:rPr>
              <a:t>Type your NKU network user ID and password in to appropriate fields as illustrated here.</a:t>
            </a:r>
          </a:p>
          <a:p>
            <a:pPr marL="342900" lvl="0" indent="-342900">
              <a:buFont typeface="+mj-lt"/>
              <a:buAutoNum type="arabicPeriod" startAt="2"/>
            </a:pPr>
            <a:r>
              <a:rPr lang="en-US" sz="1800" dirty="0">
                <a:solidFill>
                  <a:prstClr val="black"/>
                </a:solidFill>
              </a:rPr>
              <a:t>Click </a:t>
            </a:r>
            <a:r>
              <a:rPr lang="en-US" sz="1800" b="1" dirty="0">
                <a:solidFill>
                  <a:prstClr val="black"/>
                </a:solidFill>
              </a:rPr>
              <a:t>Sign-in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buFont typeface="+mj-lt"/>
              <a:buAutoNum type="arabicPeriod" startAt="2"/>
            </a:pPr>
            <a:r>
              <a:rPr lang="en-US" sz="1800" dirty="0">
                <a:solidFill>
                  <a:prstClr val="black"/>
                </a:solidFill>
              </a:rPr>
              <a:t>Click </a:t>
            </a:r>
            <a:r>
              <a:rPr lang="en-US" sz="1800" b="1" dirty="0">
                <a:solidFill>
                  <a:prstClr val="black"/>
                </a:solidFill>
              </a:rPr>
              <a:t>Employee Self-Service</a:t>
            </a:r>
            <a:r>
              <a:rPr lang="en-US" sz="1800" dirty="0">
                <a:solidFill>
                  <a:prstClr val="black"/>
                </a:solidFill>
              </a:rPr>
              <a:t> tab.</a:t>
            </a:r>
          </a:p>
          <a:p>
            <a:pPr marL="342900" lvl="0" indent="-342900">
              <a:buFont typeface="+mj-lt"/>
              <a:buAutoNum type="arabicPeriod" startAt="2"/>
            </a:pPr>
            <a:r>
              <a:rPr lang="en-US" sz="1800" dirty="0">
                <a:solidFill>
                  <a:prstClr val="black"/>
                </a:solidFill>
              </a:rPr>
              <a:t>Click </a:t>
            </a:r>
            <a:r>
              <a:rPr lang="en-US" sz="1800" b="1" dirty="0">
                <a:solidFill>
                  <a:prstClr val="black"/>
                </a:solidFill>
              </a:rPr>
              <a:t>Benefits Enrollment.</a:t>
            </a:r>
            <a:endParaRPr lang="en-US" sz="1800" dirty="0">
              <a:solidFill>
                <a:prstClr val="black"/>
              </a:solidFill>
            </a:endParaRPr>
          </a:p>
          <a:p>
            <a:pPr marL="342900" lvl="0" indent="-342900">
              <a:buFont typeface="+mj-lt"/>
              <a:buAutoNum type="arabicPeriod" startAt="2"/>
            </a:pPr>
            <a:endParaRPr lang="en-US" sz="1800" dirty="0">
              <a:solidFill>
                <a:prstClr val="black"/>
              </a:solidFill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 startAt="2"/>
            </a:pPr>
            <a:endParaRPr lang="en-US" sz="1800" dirty="0"/>
          </a:p>
          <a:p>
            <a:pPr>
              <a:spcAft>
                <a:spcPts val="1200"/>
              </a:spcAft>
            </a:pPr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EE1482-A1AF-4EDF-B176-0CF298CD6E80}"/>
              </a:ext>
            </a:extLst>
          </p:cNvPr>
          <p:cNvGrpSpPr/>
          <p:nvPr/>
        </p:nvGrpSpPr>
        <p:grpSpPr>
          <a:xfrm>
            <a:off x="4801005" y="1248587"/>
            <a:ext cx="4052050" cy="2267878"/>
            <a:chOff x="4872487" y="3906982"/>
            <a:chExt cx="4052050" cy="2267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5A768-2F1A-48C9-BC65-B7EBD804D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366" t="38396" r="137" b="25995"/>
            <a:stretch/>
          </p:blipFill>
          <p:spPr>
            <a:xfrm>
              <a:off x="4872487" y="3906982"/>
              <a:ext cx="4052050" cy="2267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96C97E-FE22-4D1D-AA6E-388A775C2294}"/>
                </a:ext>
              </a:extLst>
            </p:cNvPr>
            <p:cNvSpPr/>
            <p:nvPr/>
          </p:nvSpPr>
          <p:spPr>
            <a:xfrm>
              <a:off x="5130597" y="5098471"/>
              <a:ext cx="1062382" cy="510745"/>
            </a:xfrm>
            <a:prstGeom prst="rect">
              <a:avLst/>
            </a:prstGeom>
            <a:noFill/>
            <a:ln w="57150">
              <a:solidFill>
                <a:srgbClr val="FFC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8A79FB-B94B-41EA-8E01-6E5CC2DE8B36}"/>
                </a:ext>
              </a:extLst>
            </p:cNvPr>
            <p:cNvSpPr/>
            <p:nvPr/>
          </p:nvSpPr>
          <p:spPr>
            <a:xfrm>
              <a:off x="5116742" y="3957800"/>
              <a:ext cx="3483463" cy="905144"/>
            </a:xfrm>
            <a:prstGeom prst="rect">
              <a:avLst/>
            </a:prstGeom>
            <a:noFill/>
            <a:ln w="57150">
              <a:solidFill>
                <a:srgbClr val="FFC7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AB465C-4C0F-4848-B006-EFF08BFC9D42}"/>
              </a:ext>
            </a:extLst>
          </p:cNvPr>
          <p:cNvGrpSpPr/>
          <p:nvPr/>
        </p:nvGrpSpPr>
        <p:grpSpPr>
          <a:xfrm>
            <a:off x="2452254" y="1962619"/>
            <a:ext cx="2590800" cy="663519"/>
            <a:chOff x="2573725" y="2059604"/>
            <a:chExt cx="2471872" cy="66351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E21B2F-9B0B-4B9C-9F26-809236C1E4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786" y="2059604"/>
              <a:ext cx="2286474" cy="45587"/>
            </a:xfrm>
            <a:prstGeom prst="straightConnector1">
              <a:avLst/>
            </a:prstGeom>
            <a:ln w="57150">
              <a:solidFill>
                <a:srgbClr val="FFC7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9FBE94-A29B-4F3C-A1A0-88ADD2308CC1}"/>
                </a:ext>
              </a:extLst>
            </p:cNvPr>
            <p:cNvCxnSpPr>
              <a:cxnSpLocks/>
            </p:cNvCxnSpPr>
            <p:nvPr/>
          </p:nvCxnSpPr>
          <p:spPr>
            <a:xfrm>
              <a:off x="2573725" y="2537061"/>
              <a:ext cx="2471872" cy="186062"/>
            </a:xfrm>
            <a:prstGeom prst="straightConnector1">
              <a:avLst/>
            </a:prstGeom>
            <a:ln w="57150">
              <a:solidFill>
                <a:srgbClr val="FFC7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FF794F-1A95-4B84-8C87-C79298F05AC5}"/>
              </a:ext>
            </a:extLst>
          </p:cNvPr>
          <p:cNvCxnSpPr>
            <a:cxnSpLocks/>
          </p:cNvCxnSpPr>
          <p:nvPr/>
        </p:nvCxnSpPr>
        <p:spPr>
          <a:xfrm>
            <a:off x="4163288" y="2933524"/>
            <a:ext cx="0" cy="495476"/>
          </a:xfrm>
          <a:prstGeom prst="straightConnector1">
            <a:avLst/>
          </a:prstGeom>
          <a:ln w="57150">
            <a:solidFill>
              <a:srgbClr val="FFC7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DD142A-EAB2-4AA7-AC20-E2910DD1383C}"/>
              </a:ext>
            </a:extLst>
          </p:cNvPr>
          <p:cNvCxnSpPr>
            <a:cxnSpLocks/>
          </p:cNvCxnSpPr>
          <p:nvPr/>
        </p:nvCxnSpPr>
        <p:spPr>
          <a:xfrm>
            <a:off x="945695" y="3916685"/>
            <a:ext cx="1198241" cy="1261529"/>
          </a:xfrm>
          <a:prstGeom prst="straightConnector1">
            <a:avLst/>
          </a:prstGeom>
          <a:ln w="57150">
            <a:solidFill>
              <a:srgbClr val="FFC7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63A1B-0A32-47CE-8B43-AF9B2D48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15" y="3500596"/>
            <a:ext cx="2819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8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385F-F070-4B52-9BD5-EC172268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94904"/>
            <a:ext cx="8305800" cy="745807"/>
          </a:xfrm>
        </p:spPr>
        <p:txBody>
          <a:bodyPr/>
          <a:lstStyle/>
          <a:p>
            <a:r>
              <a:rPr lang="en-US" sz="2800" dirty="0"/>
              <a:t>Human Resources Quick Reference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5F930-D015-4BCA-9E20-3E2BC792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669227"/>
            <a:ext cx="8433955" cy="695381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Hires: How to Enroll for Your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EC1A-9866-466C-9EF1-55421BF7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0" y="1364609"/>
            <a:ext cx="8305800" cy="935242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Click </a:t>
            </a:r>
            <a:r>
              <a:rPr lang="en-US" sz="1800" b="1" dirty="0"/>
              <a:t>Hire</a:t>
            </a:r>
            <a:r>
              <a:rPr lang="en-US" sz="1800" dirty="0"/>
              <a:t> under the </a:t>
            </a:r>
            <a:r>
              <a:rPr lang="en-US" sz="1800" b="1" dirty="0"/>
              <a:t>Benefits</a:t>
            </a:r>
            <a:r>
              <a:rPr lang="en-US" sz="1800" dirty="0"/>
              <a:t> section.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Read the </a:t>
            </a:r>
            <a:r>
              <a:rPr lang="en-US" sz="1800" b="1" dirty="0"/>
              <a:t>Terms and Conditions </a:t>
            </a:r>
            <a:r>
              <a:rPr lang="en-US" sz="1800" dirty="0"/>
              <a:t>textbox and do one of the following: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9EF4C-81A8-4E18-857C-3D46C9AC9D5B}"/>
              </a:ext>
            </a:extLst>
          </p:cNvPr>
          <p:cNvSpPr/>
          <p:nvPr/>
        </p:nvSpPr>
        <p:spPr>
          <a:xfrm>
            <a:off x="419100" y="2039491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5987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accept the terms and conditions:</a:t>
            </a:r>
          </a:p>
          <a:p>
            <a:pPr marL="1370012" lvl="2" indent="-45720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Accept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5987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not accept the terms and conditions:</a:t>
            </a:r>
          </a:p>
          <a:p>
            <a:pPr marL="1370012" lvl="2" indent="-45720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which will then not allow you to move on to the enrollment process.</a:t>
            </a:r>
          </a:p>
          <a:p>
            <a:pPr marL="1370012" lvl="2" indent="-45720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of procedure. May want to return to Benefits Enrollment tile, if wanting to enroll.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F4EEA-5CF3-4828-8FEA-BF1974BC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1" y="2299852"/>
            <a:ext cx="4085788" cy="32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2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385F-F070-4B52-9BD5-EC172268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94904"/>
            <a:ext cx="8305800" cy="745807"/>
          </a:xfrm>
        </p:spPr>
        <p:txBody>
          <a:bodyPr/>
          <a:lstStyle/>
          <a:p>
            <a:r>
              <a:rPr lang="en-US" sz="2800" dirty="0"/>
              <a:t>Human Resources Quick Reference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5F930-D015-4BCA-9E20-3E2BC792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669227"/>
            <a:ext cx="8433955" cy="695381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Hires: How to Enroll for Your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EC1A-9866-466C-9EF1-55421BF7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" y="1267625"/>
            <a:ext cx="7865919" cy="4246482"/>
          </a:xfrm>
        </p:spPr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US" sz="1800" dirty="0"/>
              <a:t>Click on </a:t>
            </a:r>
            <a:r>
              <a:rPr lang="en-US" sz="1800" b="1" dirty="0"/>
              <a:t>Next</a:t>
            </a:r>
            <a:r>
              <a:rPr lang="en-US" sz="1800" dirty="0"/>
              <a:t>.</a:t>
            </a:r>
          </a:p>
          <a:p>
            <a:pPr marL="457200" indent="-457200">
              <a:buFont typeface="+mj-lt"/>
              <a:buAutoNum type="arabicPeriod" startAt="8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9. Select the benefit to enroll in and click on </a:t>
            </a:r>
            <a:r>
              <a:rPr lang="en-US" sz="1800" b="1" dirty="0" err="1"/>
              <a:t>Opt</a:t>
            </a:r>
            <a:r>
              <a:rPr lang="en-US" sz="1800" b="1" dirty="0"/>
              <a:t> In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10. Select coverage option and click on </a:t>
            </a:r>
            <a:r>
              <a:rPr lang="en-US" sz="1800" b="1" dirty="0"/>
              <a:t>Confirm Selection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11. Once you have enrolled in your chosen benefits, click </a:t>
            </a:r>
            <a:r>
              <a:rPr lang="en-US" sz="1800" b="1" dirty="0"/>
              <a:t>Next</a:t>
            </a:r>
            <a:r>
              <a:rPr lang="en-US" sz="1800" dirty="0"/>
              <a:t> on the benefits home screen.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12. Confirm your selections and click on </a:t>
            </a:r>
            <a:r>
              <a:rPr lang="en-US" sz="1800" b="1" dirty="0"/>
              <a:t>Enroll</a:t>
            </a:r>
            <a:r>
              <a:rPr lang="en-US" sz="1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2E26FE-10E8-4898-A033-BA9AB518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15" y="1156056"/>
            <a:ext cx="590550" cy="47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9A4FE-87B0-4C9C-9E79-266D68B6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3316"/>
            <a:ext cx="9144000" cy="716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81A9D-4966-4E73-B468-3ED5D185A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6" y="3566821"/>
            <a:ext cx="1333500" cy="371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572F6-CFBD-4FFB-BFFA-E05159589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16" y="4972423"/>
            <a:ext cx="647700" cy="35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A9A5E-A3AF-4F95-9033-B942B1E55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16" y="6211337"/>
            <a:ext cx="619125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2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385F-F070-4B52-9BD5-EC172268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94904"/>
            <a:ext cx="8305800" cy="745807"/>
          </a:xfrm>
        </p:spPr>
        <p:txBody>
          <a:bodyPr/>
          <a:lstStyle/>
          <a:p>
            <a:r>
              <a:rPr lang="en-US" sz="2800" dirty="0"/>
              <a:t>Human Resources Quick Reference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5F930-D015-4BCA-9E20-3E2BC792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669227"/>
            <a:ext cx="8433955" cy="695381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Hires: How to Enroll for Your Benefits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EC1A-9866-466C-9EF1-55421BF785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099" y="1267625"/>
            <a:ext cx="7865919" cy="424648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13. You can either view your benefits confirmation statement or have it emailed to your NKU email address.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14. Click on </a:t>
            </a:r>
            <a:r>
              <a:rPr lang="en-US" sz="1800" b="1" dirty="0"/>
              <a:t>Select Enrollment Event </a:t>
            </a:r>
            <a:r>
              <a:rPr lang="en-US" sz="1800" dirty="0"/>
              <a:t>to return to the home screen.</a:t>
            </a:r>
          </a:p>
          <a:p>
            <a:pPr marL="0" indent="0">
              <a:buNone/>
            </a:pPr>
            <a:r>
              <a:rPr lang="en-US" sz="1800" dirty="0"/>
              <a:t>15.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Click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Logoff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button at the top-right side of the screen to logoff of the system. If you do not logoff appropriately, If you do not log off your elections will not be saved.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66013-C22E-4AC2-9D9A-8FA8B1FE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53" y="1575680"/>
            <a:ext cx="28765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5035"/>
      </p:ext>
    </p:extLst>
  </p:cSld>
  <p:clrMapOvr>
    <a:masterClrMapping/>
  </p:clrMapOvr>
</p:sld>
</file>

<file path=ppt/theme/theme1.xml><?xml version="1.0" encoding="utf-8"?>
<a:theme xmlns:a="http://schemas.openxmlformats.org/drawingml/2006/main" name="NKU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UTheme1" id="{398277DF-F4A4-4923-9E93-35AE42B84BC7}" vid="{CDBE303D-B1A6-4DAB-B440-A229221B6540}"/>
    </a:ext>
  </a:extLst>
</a:theme>
</file>

<file path=ppt/theme/theme2.xml><?xml version="1.0" encoding="utf-8"?>
<a:theme xmlns:a="http://schemas.openxmlformats.org/drawingml/2006/main" name="Find Your Sp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 the Wa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uel the Fl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rn B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ck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pecialty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pecialt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NKUTheme1</Template>
  <TotalTime>314</TotalTime>
  <Words>352</Words>
  <Application>Microsoft Office PowerPoint</Application>
  <PresentationFormat>On-screen Show (4:3)</PresentationFormat>
  <Paragraphs>48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Calibri</vt:lpstr>
      <vt:lpstr>Calibri Light</vt:lpstr>
      <vt:lpstr>NKUTheme1</vt:lpstr>
      <vt:lpstr>Find Your Spark</vt:lpstr>
      <vt:lpstr>Light the Way</vt:lpstr>
      <vt:lpstr>Fuel the Flame</vt:lpstr>
      <vt:lpstr>Burn Bright</vt:lpstr>
      <vt:lpstr>White Slides</vt:lpstr>
      <vt:lpstr>Black Slides</vt:lpstr>
      <vt:lpstr>Specialty Divider Slides</vt:lpstr>
      <vt:lpstr>Specialty Slides</vt:lpstr>
      <vt:lpstr>Human Resources Quick Reference</vt:lpstr>
      <vt:lpstr>Human Resources Quick Reference</vt:lpstr>
      <vt:lpstr>Human Resources Quick Reference</vt:lpstr>
      <vt:lpstr>Human Resources Quick Reference</vt:lpstr>
      <vt:lpstr>Human Resources Quick 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 Quick Reference</dc:title>
  <dc:creator>Marquita Barron</dc:creator>
  <cp:lastModifiedBy>Natalie Gabbard</cp:lastModifiedBy>
  <cp:revision>20</cp:revision>
  <dcterms:created xsi:type="dcterms:W3CDTF">2020-04-15T14:49:34Z</dcterms:created>
  <dcterms:modified xsi:type="dcterms:W3CDTF">2021-05-20T13:29:09Z</dcterms:modified>
</cp:coreProperties>
</file>