
<file path=[Content_Types].xml><?xml version="1.0" encoding="utf-8"?>
<Types xmlns="http://schemas.openxmlformats.org/package/2006/content-types">
  <Default Extension="mp3" ContentType="audio/mpeg"/>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7" r:id="rId11"/>
    <p:sldId id="268" r:id="rId12"/>
    <p:sldId id="269" r:id="rId13"/>
    <p:sldId id="271" r:id="rId14"/>
    <p:sldId id="272" r:id="rId15"/>
    <p:sldId id="273" r:id="rId16"/>
    <p:sldId id="275" r:id="rId17"/>
    <p:sldId id="276" r:id="rId18"/>
    <p:sldId id="277" r:id="rId19"/>
    <p:sldId id="278" r:id="rId20"/>
    <p:sldId id="279" r:id="rId21"/>
    <p:sldId id="280" r:id="rId22"/>
    <p:sldId id="281" r:id="rId23"/>
    <p:sldId id="282" r:id="rId24"/>
    <p:sldId id="283" r:id="rId25"/>
    <p:sldId id="293" r:id="rId26"/>
    <p:sldId id="284" r:id="rId27"/>
    <p:sldId id="285" r:id="rId28"/>
    <p:sldId id="286" r:id="rId29"/>
    <p:sldId id="287" r:id="rId30"/>
    <p:sldId id="288" r:id="rId31"/>
    <p:sldId id="289" r:id="rId32"/>
    <p:sldId id="290" r:id="rId33"/>
    <p:sldId id="291" r:id="rId34"/>
    <p:sldId id="29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A521C5-518E-4FB0-9737-7E1BA534A270}"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3414231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521C5-518E-4FB0-9737-7E1BA534A270}"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3299030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521C5-518E-4FB0-9737-7E1BA534A270}"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76801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521C5-518E-4FB0-9737-7E1BA534A270}"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331015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A521C5-518E-4FB0-9737-7E1BA534A270}"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3875957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A521C5-518E-4FB0-9737-7E1BA534A270}"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777206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A521C5-518E-4FB0-9737-7E1BA534A270}"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2911956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A521C5-518E-4FB0-9737-7E1BA534A270}"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290954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521C5-518E-4FB0-9737-7E1BA534A270}"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607873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521C5-518E-4FB0-9737-7E1BA534A270}"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51722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521C5-518E-4FB0-9737-7E1BA534A270}"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BB061-AC89-4FDE-A3A1-664D8744B42B}" type="slidenum">
              <a:rPr lang="en-US" smtClean="0"/>
              <a:t>‹#›</a:t>
            </a:fld>
            <a:endParaRPr lang="en-US"/>
          </a:p>
        </p:txBody>
      </p:sp>
    </p:spTree>
    <p:extLst>
      <p:ext uri="{BB962C8B-B14F-4D97-AF65-F5344CB8AC3E}">
        <p14:creationId xmlns:p14="http://schemas.microsoft.com/office/powerpoint/2010/main" val="3365376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521C5-518E-4FB0-9737-7E1BA534A270}" type="datetimeFigureOut">
              <a:rPr lang="en-US" smtClean="0"/>
              <a:t>12/2/2015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BB061-AC89-4FDE-A3A1-664D8744B42B}" type="slidenum">
              <a:rPr lang="en-US" smtClean="0"/>
              <a:t>‹#›</a:t>
            </a:fld>
            <a:endParaRPr lang="en-US"/>
          </a:p>
        </p:txBody>
      </p:sp>
    </p:spTree>
    <p:extLst>
      <p:ext uri="{BB962C8B-B14F-4D97-AF65-F5344CB8AC3E}">
        <p14:creationId xmlns:p14="http://schemas.microsoft.com/office/powerpoint/2010/main" val="1035174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5" Type="http://schemas.openxmlformats.org/officeDocument/2006/relationships/image" Target="../media/image5.emf"/><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5" Type="http://schemas.openxmlformats.org/officeDocument/2006/relationships/image" Target="../media/image6.emf"/><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5" Type="http://schemas.openxmlformats.org/officeDocument/2006/relationships/image" Target="../media/image2.emf"/><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3362"/>
            <a:ext cx="9144000" cy="3195637"/>
          </a:xfrm>
        </p:spPr>
        <p:txBody>
          <a:bodyPr>
            <a:normAutofit/>
          </a:bodyPr>
          <a:lstStyle/>
          <a:p>
            <a:r>
              <a:rPr lang="en-US" sz="4800" b="1" dirty="0" smtClean="0"/>
              <a:t>2015</a:t>
            </a:r>
            <a:br>
              <a:rPr lang="en-US" sz="4800" b="1" dirty="0" smtClean="0"/>
            </a:br>
            <a:r>
              <a:rPr lang="en-US" sz="4800" b="1" dirty="0" smtClean="0"/>
              <a:t>John </a:t>
            </a:r>
            <a:r>
              <a:rPr lang="en-US" sz="4800" b="1" dirty="0" smtClean="0"/>
              <a:t>O’Bryan </a:t>
            </a:r>
            <a:br>
              <a:rPr lang="en-US" sz="4800" b="1" dirty="0" smtClean="0"/>
            </a:br>
            <a:r>
              <a:rPr lang="en-US" sz="4800" b="1" dirty="0" smtClean="0"/>
              <a:t>Mathematics Contest</a:t>
            </a:r>
            <a:br>
              <a:rPr lang="en-US" sz="4800" b="1" dirty="0" smtClean="0"/>
            </a:br>
            <a:endParaRPr lang="en-US" sz="4800" b="1" dirty="0"/>
          </a:p>
        </p:txBody>
      </p:sp>
      <p:sp>
        <p:nvSpPr>
          <p:cNvPr id="4" name="Subtitle 3"/>
          <p:cNvSpPr>
            <a:spLocks noGrp="1"/>
          </p:cNvSpPr>
          <p:nvPr>
            <p:ph type="subTitle" idx="1"/>
          </p:nvPr>
        </p:nvSpPr>
        <p:spPr/>
        <p:txBody>
          <a:bodyPr>
            <a:normAutofit/>
          </a:bodyPr>
          <a:lstStyle/>
          <a:p>
            <a:r>
              <a:rPr lang="en-US" sz="4400" b="1" dirty="0"/>
              <a:t>Two-Person Speed Competition</a:t>
            </a:r>
            <a:endParaRPr lang="en-US" sz="4400" dirty="0"/>
          </a:p>
        </p:txBody>
      </p:sp>
    </p:spTree>
    <p:extLst>
      <p:ext uri="{BB962C8B-B14F-4D97-AF65-F5344CB8AC3E}">
        <p14:creationId xmlns:p14="http://schemas.microsoft.com/office/powerpoint/2010/main" val="124507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a:bodyPr>
          <a:lstStyle/>
          <a:p>
            <a:r>
              <a:rPr lang="en-US" sz="5400" b="1" dirty="0" smtClean="0"/>
              <a:t>Question </a:t>
            </a:r>
            <a:r>
              <a:rPr lang="en-US" sz="5400" b="1" dirty="0"/>
              <a:t>3</a:t>
            </a:r>
            <a:r>
              <a:rPr lang="en-US" sz="5400" b="1" dirty="0" smtClean="0"/>
              <a:t>    (NO CALCULATORS)</a:t>
            </a:r>
            <a:endParaRPr lang="en-US" sz="5400" b="1" dirty="0"/>
          </a:p>
        </p:txBody>
      </p:sp>
      <p:sp>
        <p:nvSpPr>
          <p:cNvPr id="3" name="Content Placeholder 2"/>
          <p:cNvSpPr>
            <a:spLocks noGrp="1"/>
          </p:cNvSpPr>
          <p:nvPr>
            <p:ph idx="1"/>
          </p:nvPr>
        </p:nvSpPr>
        <p:spPr>
          <a:xfrm>
            <a:off x="657725" y="1665204"/>
            <a:ext cx="10956759" cy="4162967"/>
          </a:xfrm>
        </p:spPr>
        <p:txBody>
          <a:bodyPr>
            <a:normAutofit lnSpcReduction="10000"/>
          </a:bodyPr>
          <a:lstStyle/>
          <a:p>
            <a:pPr marL="0" indent="0">
              <a:buNone/>
            </a:pPr>
            <a:r>
              <a:rPr lang="en-US" sz="4400" dirty="0" smtClean="0">
                <a:latin typeface="Times New Roman" panose="02020603050405020304" pitchFamily="18" charset="0"/>
                <a:cs typeface="Times New Roman" panose="02020603050405020304" pitchFamily="18" charset="0"/>
              </a:rPr>
              <a:t>Two </a:t>
            </a:r>
            <a:r>
              <a:rPr lang="en-US" sz="4400" dirty="0">
                <a:latin typeface="Times New Roman" panose="02020603050405020304" pitchFamily="18" charset="0"/>
                <a:cs typeface="Times New Roman" panose="02020603050405020304" pitchFamily="18" charset="0"/>
              </a:rPr>
              <a:t>sequences are defined as follows:  </a:t>
            </a:r>
            <a:endParaRPr lang="en-US" sz="4400" dirty="0" smtClean="0">
              <a:latin typeface="Times New Roman" panose="02020603050405020304" pitchFamily="18" charset="0"/>
              <a:cs typeface="Times New Roman" panose="02020603050405020304" pitchFamily="18" charset="0"/>
            </a:endParaRPr>
          </a:p>
          <a:p>
            <a:pPr marL="0" indent="0">
              <a:buNone/>
            </a:pPr>
            <a:endParaRPr lang="en-US" sz="4400" dirty="0">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and  </a:t>
            </a:r>
            <a:endParaRPr lang="en-US" sz="4400" dirty="0" smtClean="0">
              <a:latin typeface="Times New Roman" panose="02020603050405020304" pitchFamily="18" charset="0"/>
              <a:cs typeface="Times New Roman" panose="02020603050405020304" pitchFamily="18" charset="0"/>
            </a:endParaRPr>
          </a:p>
          <a:p>
            <a:pPr marL="0" indent="0">
              <a:buNone/>
            </a:pPr>
            <a:endParaRPr lang="en-US" sz="4400" dirty="0">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Find </a:t>
            </a:r>
            <a:r>
              <a:rPr lang="en-US" sz="4400" dirty="0">
                <a:latin typeface="Times New Roman" panose="02020603050405020304" pitchFamily="18" charset="0"/>
                <a:cs typeface="Times New Roman" panose="02020603050405020304" pitchFamily="18" charset="0"/>
              </a:rPr>
              <a:t>the arithmetic mean of the first three common terms of these sequences.</a:t>
            </a: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pic>
        <p:nvPicPr>
          <p:cNvPr id="8" name="Picture 7"/>
          <p:cNvPicPr>
            <a:picLocks noChangeAspect="1"/>
          </p:cNvPicPr>
          <p:nvPr/>
        </p:nvPicPr>
        <p:blipFill>
          <a:blip r:embed="rId5"/>
          <a:stretch>
            <a:fillRect/>
          </a:stretch>
        </p:blipFill>
        <p:spPr>
          <a:xfrm>
            <a:off x="1951552" y="2733041"/>
            <a:ext cx="2217771" cy="1224597"/>
          </a:xfrm>
          <a:prstGeom prst="rect">
            <a:avLst/>
          </a:prstGeom>
        </p:spPr>
      </p:pic>
      <p:pic>
        <p:nvPicPr>
          <p:cNvPr id="9" name="Picture 8"/>
          <p:cNvPicPr>
            <a:picLocks noChangeAspect="1"/>
          </p:cNvPicPr>
          <p:nvPr/>
        </p:nvPicPr>
        <p:blipFill>
          <a:blip r:embed="rId6"/>
          <a:stretch>
            <a:fillRect/>
          </a:stretch>
        </p:blipFill>
        <p:spPr>
          <a:xfrm>
            <a:off x="6679865" y="2733040"/>
            <a:ext cx="2424077" cy="1224598"/>
          </a:xfrm>
          <a:prstGeom prst="rect">
            <a:avLst/>
          </a:prstGeom>
        </p:spPr>
      </p:pic>
    </p:spTree>
    <p:extLst>
      <p:ext uri="{BB962C8B-B14F-4D97-AF65-F5344CB8AC3E}">
        <p14:creationId xmlns:p14="http://schemas.microsoft.com/office/powerpoint/2010/main" val="298926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22" presetClass="entr" presetSubtype="8"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80000"/>
                                        <p:tgtEl>
                                          <p:spTgt spid="4"/>
                                        </p:tgtEl>
                                      </p:cBhvr>
                                    </p:animEffect>
                                  </p:childTnLst>
                                </p:cTn>
                              </p:par>
                            </p:childTnLst>
                          </p:cTn>
                        </p:par>
                        <p:par>
                          <p:cTn id="18" fill="hold">
                            <p:stCondLst>
                              <p:cond delay="180000"/>
                            </p:stCondLst>
                            <p:childTnLst>
                              <p:par>
                                <p:cTn id="19" presetID="1" presetClass="mediacall" presetSubtype="0" fill="hold" nodeType="afterEffect">
                                  <p:stCondLst>
                                    <p:cond delay="0"/>
                                  </p:stCondLst>
                                  <p:childTnLst>
                                    <p:cmd type="call" cmd="playFrom(0.0)">
                                      <p:cBhvr>
                                        <p:cTn id="20"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21"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655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38</a:t>
            </a:r>
            <a:endParaRPr lang="en-US" sz="7200" dirty="0"/>
          </a:p>
        </p:txBody>
      </p:sp>
    </p:spTree>
    <p:extLst>
      <p:ext uri="{BB962C8B-B14F-4D97-AF65-F5344CB8AC3E}">
        <p14:creationId xmlns:p14="http://schemas.microsoft.com/office/powerpoint/2010/main" val="2622851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a:bodyPr>
          <a:lstStyle/>
          <a:p>
            <a:r>
              <a:rPr lang="en-US" sz="5400" b="1" dirty="0" smtClean="0"/>
              <a:t>Question 4    (NO CALCULATORS)</a:t>
            </a:r>
            <a:endParaRPr lang="en-US" sz="5400" b="1" dirty="0"/>
          </a:p>
        </p:txBody>
      </p:sp>
      <p:sp>
        <p:nvSpPr>
          <p:cNvPr id="3" name="Content Placeholder 2"/>
          <p:cNvSpPr>
            <a:spLocks noGrp="1"/>
          </p:cNvSpPr>
          <p:nvPr>
            <p:ph idx="1"/>
          </p:nvPr>
        </p:nvSpPr>
        <p:spPr>
          <a:xfrm>
            <a:off x="657725" y="1325563"/>
            <a:ext cx="10956759" cy="4289174"/>
          </a:xfrm>
        </p:spPr>
        <p:txBody>
          <a:bodyPr>
            <a:normAutofit/>
          </a:bodyPr>
          <a:lstStyle/>
          <a:p>
            <a:pPr marL="0" indent="0">
              <a:buNone/>
            </a:pPr>
            <a:r>
              <a:rPr lang="en-US" sz="4400" dirty="0">
                <a:latin typeface="Times New Roman" panose="02020603050405020304" pitchFamily="18" charset="0"/>
                <a:cs typeface="Times New Roman" panose="02020603050405020304" pitchFamily="18" charset="0"/>
              </a:rPr>
              <a:t>Let </a:t>
            </a:r>
            <a:r>
              <a:rPr lang="en-US" sz="4400" i="1" dirty="0">
                <a:latin typeface="Times New Roman" panose="02020603050405020304" pitchFamily="18" charset="0"/>
                <a:cs typeface="Times New Roman" panose="02020603050405020304" pitchFamily="18" charset="0"/>
              </a:rPr>
              <a:t>y = mx + b</a:t>
            </a:r>
            <a:r>
              <a:rPr lang="en-US" sz="4400" dirty="0">
                <a:latin typeface="Times New Roman" panose="02020603050405020304" pitchFamily="18" charset="0"/>
                <a:cs typeface="Times New Roman" panose="02020603050405020304" pitchFamily="18" charset="0"/>
              </a:rPr>
              <a:t> be the equation of a line that contains (2,18) and is perpendicular to the line whose equation is </a:t>
            </a:r>
            <a:r>
              <a:rPr lang="en-US" sz="4400" i="1" dirty="0">
                <a:latin typeface="Times New Roman" panose="02020603050405020304" pitchFamily="18" charset="0"/>
                <a:cs typeface="Times New Roman" panose="02020603050405020304" pitchFamily="18" charset="0"/>
              </a:rPr>
              <a:t>x + </a:t>
            </a:r>
            <a:r>
              <a:rPr lang="en-US" sz="4400" dirty="0">
                <a:latin typeface="Times New Roman" panose="02020603050405020304" pitchFamily="18" charset="0"/>
                <a:cs typeface="Times New Roman" panose="02020603050405020304" pitchFamily="18" charset="0"/>
              </a:rPr>
              <a:t>5</a:t>
            </a:r>
            <a:r>
              <a:rPr lang="en-US" sz="4400" i="1" dirty="0">
                <a:latin typeface="Times New Roman" panose="02020603050405020304" pitchFamily="18" charset="0"/>
                <a:cs typeface="Times New Roman" panose="02020603050405020304" pitchFamily="18" charset="0"/>
              </a:rPr>
              <a:t>y</a:t>
            </a:r>
            <a:r>
              <a:rPr lang="en-US" sz="4400" dirty="0">
                <a:latin typeface="Times New Roman" panose="02020603050405020304" pitchFamily="18" charset="0"/>
                <a:cs typeface="Times New Roman" panose="02020603050405020304" pitchFamily="18" charset="0"/>
              </a:rPr>
              <a:t> = 10.  Let </a:t>
            </a:r>
            <a:r>
              <a:rPr lang="en-US" sz="4400" i="1" dirty="0">
                <a:latin typeface="Times New Roman" panose="02020603050405020304" pitchFamily="18" charset="0"/>
                <a:cs typeface="Times New Roman" panose="02020603050405020304" pitchFamily="18" charset="0"/>
              </a:rPr>
              <a:t>k</a:t>
            </a:r>
            <a:r>
              <a:rPr lang="en-US" sz="4400" dirty="0" smtClean="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be the smallest positive improper fraction that each of the following will divide exactly, resulting </a:t>
            </a:r>
            <a:r>
              <a:rPr lang="en-US" sz="4400" dirty="0" smtClean="0">
                <a:latin typeface="Times New Roman" panose="02020603050405020304" pitchFamily="18" charset="0"/>
                <a:cs typeface="Times New Roman" panose="02020603050405020304" pitchFamily="18" charset="0"/>
              </a:rPr>
              <a:t>in</a:t>
            </a:r>
          </a:p>
          <a:p>
            <a:pPr marL="0" indent="0">
              <a:buNone/>
            </a:pPr>
            <a:r>
              <a:rPr lang="en-US" sz="4400" dirty="0" smtClean="0">
                <a:latin typeface="Times New Roman" panose="02020603050405020304" pitchFamily="18" charset="0"/>
                <a:cs typeface="Times New Roman" panose="02020603050405020304" pitchFamily="18" charset="0"/>
              </a:rPr>
              <a:t>integral </a:t>
            </a:r>
            <a:r>
              <a:rPr lang="en-US" sz="4400" dirty="0">
                <a:latin typeface="Times New Roman" panose="02020603050405020304" pitchFamily="18" charset="0"/>
                <a:cs typeface="Times New Roman" panose="02020603050405020304" pitchFamily="18" charset="0"/>
              </a:rPr>
              <a:t>quotients: </a:t>
            </a:r>
            <a:r>
              <a:rPr lang="en-US" sz="4400" dirty="0" smtClean="0">
                <a:latin typeface="Times New Roman" panose="02020603050405020304" pitchFamily="18" charset="0"/>
                <a:cs typeface="Times New Roman" panose="02020603050405020304" pitchFamily="18" charset="0"/>
              </a:rPr>
              <a:t>             .  </a:t>
            </a:r>
            <a:r>
              <a:rPr lang="en-US" sz="4400" dirty="0">
                <a:latin typeface="Times New Roman" panose="02020603050405020304" pitchFamily="18" charset="0"/>
                <a:cs typeface="Times New Roman" panose="02020603050405020304" pitchFamily="18" charset="0"/>
              </a:rPr>
              <a:t>Find </a:t>
            </a:r>
            <a:r>
              <a:rPr lang="en-US" sz="4400" i="1" dirty="0">
                <a:latin typeface="Times New Roman" panose="02020603050405020304" pitchFamily="18" charset="0"/>
                <a:cs typeface="Times New Roman" panose="02020603050405020304" pitchFamily="18" charset="0"/>
              </a:rPr>
              <a:t>k</a:t>
            </a:r>
            <a:r>
              <a:rPr lang="en-US" sz="4400" dirty="0">
                <a:latin typeface="Times New Roman" panose="02020603050405020304" pitchFamily="18" charset="0"/>
                <a:cs typeface="Times New Roman" panose="02020603050405020304" pitchFamily="18" charset="0"/>
              </a:rPr>
              <a:t>(</a:t>
            </a:r>
            <a:r>
              <a:rPr lang="en-US" sz="4400" i="1" dirty="0">
                <a:latin typeface="Times New Roman" panose="02020603050405020304" pitchFamily="18" charset="0"/>
                <a:cs typeface="Times New Roman" panose="02020603050405020304" pitchFamily="18" charset="0"/>
              </a:rPr>
              <a:t>m + b</a:t>
            </a:r>
            <a:r>
              <a:rPr lang="en-US" sz="4400" dirty="0">
                <a:latin typeface="Times New Roman" panose="02020603050405020304" pitchFamily="18" charset="0"/>
                <a:cs typeface="Times New Roman" panose="02020603050405020304" pitchFamily="18" charset="0"/>
              </a:rPr>
              <a:t>). </a:t>
            </a: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pic>
        <p:nvPicPr>
          <p:cNvPr id="11" name="Picture 10"/>
          <p:cNvPicPr>
            <a:picLocks noChangeAspect="1"/>
          </p:cNvPicPr>
          <p:nvPr/>
        </p:nvPicPr>
        <p:blipFill>
          <a:blip r:embed="rId5"/>
          <a:stretch>
            <a:fillRect/>
          </a:stretch>
        </p:blipFill>
        <p:spPr>
          <a:xfrm>
            <a:off x="4932959" y="4333256"/>
            <a:ext cx="1796454" cy="1009294"/>
          </a:xfrm>
          <a:prstGeom prst="rect">
            <a:avLst/>
          </a:prstGeom>
        </p:spPr>
      </p:pic>
    </p:spTree>
    <p:extLst>
      <p:ext uri="{BB962C8B-B14F-4D97-AF65-F5344CB8AC3E}">
        <p14:creationId xmlns:p14="http://schemas.microsoft.com/office/powerpoint/2010/main" val="101833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22" presetClass="entr" presetSubtype="8"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80000"/>
                                        <p:tgtEl>
                                          <p:spTgt spid="4"/>
                                        </p:tgtEl>
                                      </p:cBhvr>
                                    </p:animEffect>
                                  </p:childTnLst>
                                </p:cTn>
                              </p:par>
                            </p:childTnLst>
                          </p:cTn>
                        </p:par>
                        <p:par>
                          <p:cTn id="14" fill="hold">
                            <p:stCondLst>
                              <p:cond delay="180000"/>
                            </p:stCondLst>
                            <p:childTnLst>
                              <p:par>
                                <p:cTn id="15" presetID="1" presetClass="mediacall" presetSubtype="0" fill="hold" nodeType="afterEffect">
                                  <p:stCondLst>
                                    <p:cond delay="0"/>
                                  </p:stCondLst>
                                  <p:childTnLst>
                                    <p:cmd type="call" cmd="playFrom(0.0)">
                                      <p:cBhvr>
                                        <p:cTn id="16"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7"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53737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105</a:t>
            </a:r>
            <a:endParaRPr lang="en-US" sz="7200" dirty="0"/>
          </a:p>
        </p:txBody>
      </p:sp>
    </p:spTree>
    <p:extLst>
      <p:ext uri="{BB962C8B-B14F-4D97-AF65-F5344CB8AC3E}">
        <p14:creationId xmlns:p14="http://schemas.microsoft.com/office/powerpoint/2010/main" val="3698089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Question 5    </a:t>
            </a:r>
            <a:r>
              <a:rPr lang="en-US" b="1" dirty="0" smtClean="0"/>
              <a:t>(CALCULATORS ALLOWED)</a:t>
            </a:r>
            <a:endParaRPr lang="en-US" b="1" dirty="0"/>
          </a:p>
        </p:txBody>
      </p:sp>
      <p:sp>
        <p:nvSpPr>
          <p:cNvPr id="3" name="Content Placeholder 2"/>
          <p:cNvSpPr>
            <a:spLocks noGrp="1"/>
          </p:cNvSpPr>
          <p:nvPr>
            <p:ph idx="1"/>
          </p:nvPr>
        </p:nvSpPr>
        <p:spPr>
          <a:xfrm>
            <a:off x="657725" y="1457325"/>
            <a:ext cx="11109553" cy="4157412"/>
          </a:xfrm>
        </p:spPr>
        <p:txBody>
          <a:bodyPr>
            <a:normAutofit lnSpcReduction="10000"/>
          </a:bodyPr>
          <a:lstStyle/>
          <a:p>
            <a:pPr marL="0" lvl="0" indent="0">
              <a:buNone/>
            </a:pPr>
            <a:r>
              <a:rPr lang="en-US" sz="4400" dirty="0">
                <a:latin typeface="Times New Roman" panose="02020603050405020304" pitchFamily="18" charset="0"/>
                <a:cs typeface="Times New Roman" panose="02020603050405020304" pitchFamily="18" charset="0"/>
              </a:rPr>
              <a:t>Let </a:t>
            </a:r>
            <a:r>
              <a:rPr lang="en-US" sz="4400" i="1" dirty="0">
                <a:latin typeface="Times New Roman" panose="02020603050405020304" pitchFamily="18" charset="0"/>
                <a:cs typeface="Times New Roman" panose="02020603050405020304" pitchFamily="18" charset="0"/>
              </a:rPr>
              <a:t>n</a:t>
            </a:r>
            <a:r>
              <a:rPr lang="en-US" sz="4400" dirty="0">
                <a:latin typeface="Times New Roman" panose="02020603050405020304" pitchFamily="18" charset="0"/>
                <a:cs typeface="Times New Roman" panose="02020603050405020304" pitchFamily="18" charset="0"/>
              </a:rPr>
              <a:t> be the smallest possible positive integer such that there are at least 2900 distinct committees possible when appointing a </a:t>
            </a:r>
            <a:r>
              <a:rPr lang="en-US" sz="4400" dirty="0" smtClean="0">
                <a:latin typeface="Times New Roman" panose="02020603050405020304" pitchFamily="18" charset="0"/>
                <a:cs typeface="Times New Roman" panose="02020603050405020304" pitchFamily="18" charset="0"/>
              </a:rPr>
              <a:t/>
            </a:r>
            <a:br>
              <a:rPr lang="en-US" sz="4400" dirty="0" smtClean="0">
                <a:latin typeface="Times New Roman" panose="02020603050405020304" pitchFamily="18" charset="0"/>
                <a:cs typeface="Times New Roman" panose="02020603050405020304" pitchFamily="18" charset="0"/>
              </a:rPr>
            </a:br>
            <a:r>
              <a:rPr lang="en-US" sz="4400" dirty="0" smtClean="0">
                <a:latin typeface="Times New Roman" panose="02020603050405020304" pitchFamily="18" charset="0"/>
                <a:cs typeface="Times New Roman" panose="02020603050405020304" pitchFamily="18" charset="0"/>
              </a:rPr>
              <a:t>3-member </a:t>
            </a:r>
            <a:r>
              <a:rPr lang="en-US" sz="4400" dirty="0">
                <a:latin typeface="Times New Roman" panose="02020603050405020304" pitchFamily="18" charset="0"/>
                <a:cs typeface="Times New Roman" panose="02020603050405020304" pitchFamily="18" charset="0"/>
              </a:rPr>
              <a:t>committee from </a:t>
            </a:r>
            <a:r>
              <a:rPr lang="en-US" sz="4400" i="1" dirty="0">
                <a:latin typeface="Times New Roman" panose="02020603050405020304" pitchFamily="18" charset="0"/>
                <a:cs typeface="Times New Roman" panose="02020603050405020304" pitchFamily="18" charset="0"/>
              </a:rPr>
              <a:t>n</a:t>
            </a:r>
            <a:r>
              <a:rPr lang="en-US" sz="4400" dirty="0">
                <a:latin typeface="Times New Roman" panose="02020603050405020304" pitchFamily="18" charset="0"/>
                <a:cs typeface="Times New Roman" panose="02020603050405020304" pitchFamily="18" charset="0"/>
              </a:rPr>
              <a:t> persons.  </a:t>
            </a:r>
            <a:endParaRPr lang="en-US" sz="4400" dirty="0" smtClean="0">
              <a:latin typeface="Times New Roman" panose="02020603050405020304" pitchFamily="18" charset="0"/>
              <a:cs typeface="Times New Roman" panose="02020603050405020304" pitchFamily="18" charset="0"/>
            </a:endParaRPr>
          </a:p>
          <a:p>
            <a:pPr marL="0" lvl="0" indent="0">
              <a:buNone/>
            </a:pPr>
            <a:r>
              <a:rPr lang="en-US" sz="4400" dirty="0" smtClean="0">
                <a:latin typeface="Times New Roman" panose="02020603050405020304" pitchFamily="18" charset="0"/>
                <a:cs typeface="Times New Roman" panose="02020603050405020304" pitchFamily="18" charset="0"/>
              </a:rPr>
              <a:t>Let </a:t>
            </a:r>
            <a:r>
              <a:rPr lang="en-US" sz="4400" i="1" dirty="0">
                <a:latin typeface="Times New Roman" panose="02020603050405020304" pitchFamily="18" charset="0"/>
                <a:cs typeface="Times New Roman" panose="02020603050405020304" pitchFamily="18" charset="0"/>
              </a:rPr>
              <a:t>r</a:t>
            </a:r>
            <a:r>
              <a:rPr lang="en-US" sz="4400" dirty="0">
                <a:latin typeface="Times New Roman" panose="02020603050405020304" pitchFamily="18" charset="0"/>
                <a:cs typeface="Times New Roman" panose="02020603050405020304" pitchFamily="18" charset="0"/>
              </a:rPr>
              <a:t> be the length of the radius of the inscribed circle of a triangle whose side lengths are 13, 37, and 40.  Find the value of the product (</a:t>
            </a:r>
            <a:r>
              <a:rPr lang="en-US" sz="4400" i="1" dirty="0" err="1">
                <a:latin typeface="Times New Roman" panose="02020603050405020304" pitchFamily="18" charset="0"/>
                <a:cs typeface="Times New Roman" panose="02020603050405020304" pitchFamily="18" charset="0"/>
              </a:rPr>
              <a:t>nr</a:t>
            </a:r>
            <a:r>
              <a:rPr lang="en-US" sz="4400" dirty="0">
                <a:latin typeface="Times New Roman" panose="02020603050405020304" pitchFamily="18" charset="0"/>
                <a:cs typeface="Times New Roman" panose="02020603050405020304" pitchFamily="18" charset="0"/>
              </a:rPr>
              <a:t>).  </a:t>
            </a:r>
          </a:p>
          <a:p>
            <a:pPr marL="0" indent="0">
              <a:buNone/>
            </a:pPr>
            <a:endParaRPr lang="en-US" dirty="0"/>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322178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22" presetClass="entr" presetSubtype="8"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180000"/>
                                        <p:tgtEl>
                                          <p:spTgt spid="4"/>
                                        </p:tgtEl>
                                      </p:cBhvr>
                                    </p:animEffect>
                                  </p:childTnLst>
                                </p:cTn>
                              </p:par>
                            </p:childTnLst>
                          </p:cTn>
                        </p:par>
                        <p:par>
                          <p:cTn id="12" fill="hold">
                            <p:stCondLst>
                              <p:cond delay="180000"/>
                            </p:stCondLst>
                            <p:childTnLst>
                              <p:par>
                                <p:cTn id="13" presetID="1" presetClass="mediacall" presetSubtype="0" fill="hold" nodeType="afterEffect">
                                  <p:stCondLst>
                                    <p:cond delay="0"/>
                                  </p:stCondLst>
                                  <p:childTnLst>
                                    <p:cmd type="call" cmd="playFrom(0.0)">
                                      <p:cBhvr>
                                        <p:cTn id="14"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5"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76895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144</a:t>
            </a:r>
            <a:endParaRPr lang="en-US" sz="7200" dirty="0"/>
          </a:p>
        </p:txBody>
      </p:sp>
    </p:spTree>
    <p:extLst>
      <p:ext uri="{BB962C8B-B14F-4D97-AF65-F5344CB8AC3E}">
        <p14:creationId xmlns:p14="http://schemas.microsoft.com/office/powerpoint/2010/main" val="1552457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Question 6    </a:t>
            </a:r>
            <a:r>
              <a:rPr lang="en-US" b="1" dirty="0" smtClean="0"/>
              <a:t>(CALCULATORS ALLOWED)</a:t>
            </a:r>
            <a:endParaRPr lang="en-US" b="1" dirty="0"/>
          </a:p>
        </p:txBody>
      </p:sp>
      <p:sp>
        <p:nvSpPr>
          <p:cNvPr id="3" name="Content Placeholder 2"/>
          <p:cNvSpPr>
            <a:spLocks noGrp="1"/>
          </p:cNvSpPr>
          <p:nvPr>
            <p:ph idx="1"/>
          </p:nvPr>
        </p:nvSpPr>
        <p:spPr>
          <a:xfrm>
            <a:off x="657725" y="1665205"/>
            <a:ext cx="10956759" cy="3949532"/>
          </a:xfrm>
        </p:spPr>
        <p:txBody>
          <a:bodyPr>
            <a:normAutofit/>
          </a:bodyPr>
          <a:lstStyle/>
          <a:p>
            <a:pPr marL="0" lvl="0" indent="0">
              <a:buNone/>
            </a:pPr>
            <a:r>
              <a:rPr lang="en-US" sz="4400" dirty="0">
                <a:latin typeface="Times New Roman" panose="02020603050405020304" pitchFamily="18" charset="0"/>
                <a:cs typeface="Times New Roman" panose="02020603050405020304" pitchFamily="18" charset="0"/>
              </a:rPr>
              <a:t>Find the sum of all distinct values of </a:t>
            </a:r>
            <a:r>
              <a:rPr lang="en-US" sz="4400" i="1" dirty="0">
                <a:latin typeface="Times New Roman" panose="02020603050405020304" pitchFamily="18" charset="0"/>
                <a:cs typeface="Times New Roman" panose="02020603050405020304" pitchFamily="18" charset="0"/>
              </a:rPr>
              <a:t>x</a:t>
            </a:r>
            <a:r>
              <a:rPr lang="en-US" sz="4400" dirty="0">
                <a:latin typeface="Times New Roman" panose="02020603050405020304" pitchFamily="18" charset="0"/>
                <a:cs typeface="Times New Roman" panose="02020603050405020304" pitchFamily="18" charset="0"/>
              </a:rPr>
              <a:t> such that the three terms </a:t>
            </a:r>
            <a:r>
              <a:rPr lang="en-US" sz="4400" i="1" dirty="0">
                <a:latin typeface="Times New Roman" panose="02020603050405020304" pitchFamily="18" charset="0"/>
                <a:cs typeface="Times New Roman" panose="02020603050405020304" pitchFamily="18" charset="0"/>
              </a:rPr>
              <a:t>x +</a:t>
            </a:r>
            <a:r>
              <a:rPr lang="en-US" sz="4400" dirty="0">
                <a:latin typeface="Times New Roman" panose="02020603050405020304" pitchFamily="18" charset="0"/>
                <a:cs typeface="Times New Roman" panose="02020603050405020304" pitchFamily="18" charset="0"/>
              </a:rPr>
              <a:t> 7, 5</a:t>
            </a:r>
            <a:r>
              <a:rPr lang="en-US" sz="4400" i="1" dirty="0">
                <a:latin typeface="Times New Roman" panose="02020603050405020304" pitchFamily="18" charset="0"/>
                <a:cs typeface="Times New Roman" panose="02020603050405020304" pitchFamily="18" charset="0"/>
              </a:rPr>
              <a:t>x</a:t>
            </a:r>
            <a:r>
              <a:rPr lang="en-US" sz="4400" dirty="0">
                <a:latin typeface="Times New Roman" panose="02020603050405020304" pitchFamily="18" charset="0"/>
                <a:cs typeface="Times New Roman" panose="02020603050405020304" pitchFamily="18" charset="0"/>
              </a:rPr>
              <a:t> – 6, and 7</a:t>
            </a:r>
            <a:r>
              <a:rPr lang="en-US" sz="4400" i="1" dirty="0">
                <a:latin typeface="Times New Roman" panose="02020603050405020304" pitchFamily="18" charset="0"/>
                <a:cs typeface="Times New Roman" panose="02020603050405020304" pitchFamily="18" charset="0"/>
              </a:rPr>
              <a:t>x</a:t>
            </a:r>
            <a:r>
              <a:rPr lang="en-US" sz="4400" dirty="0">
                <a:latin typeface="Times New Roman" panose="02020603050405020304" pitchFamily="18" charset="0"/>
                <a:cs typeface="Times New Roman" panose="02020603050405020304" pitchFamily="18" charset="0"/>
              </a:rPr>
              <a:t> + 2 taken in </a:t>
            </a:r>
            <a:r>
              <a:rPr lang="en-US" sz="4400" b="1" dirty="0">
                <a:latin typeface="Times New Roman" panose="02020603050405020304" pitchFamily="18" charset="0"/>
                <a:cs typeface="Times New Roman" panose="02020603050405020304" pitchFamily="18" charset="0"/>
              </a:rPr>
              <a:t>some order </a:t>
            </a:r>
            <a:r>
              <a:rPr lang="en-US" sz="4400" dirty="0">
                <a:latin typeface="Times New Roman" panose="02020603050405020304" pitchFamily="18" charset="0"/>
                <a:cs typeface="Times New Roman" panose="02020603050405020304" pitchFamily="18" charset="0"/>
              </a:rPr>
              <a:t>form an arithmetic sequence.  Express your answer as an improper fraction reduced to lowest terms.</a:t>
            </a:r>
          </a:p>
          <a:p>
            <a:pPr marL="0" indent="0">
              <a:buNone/>
            </a:pPr>
            <a:endParaRPr lang="en-US" dirty="0"/>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214581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22" presetClass="entr" presetSubtype="8"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left)">
                                      <p:cBhvr>
                                        <p:cTn id="9" dur="180000"/>
                                        <p:tgtEl>
                                          <p:spTgt spid="4"/>
                                        </p:tgtEl>
                                      </p:cBhvr>
                                    </p:animEffect>
                                  </p:childTnLst>
                                </p:cTn>
                              </p:par>
                            </p:childTnLst>
                          </p:cTn>
                        </p:par>
                        <p:par>
                          <p:cTn id="10" fill="hold">
                            <p:stCondLst>
                              <p:cond delay="180000"/>
                            </p:stCondLst>
                            <p:childTnLst>
                              <p:par>
                                <p:cTn id="11" presetID="1" presetClass="mediacall" presetSubtype="0" fill="hold" nodeType="afterEffect">
                                  <p:stCondLst>
                                    <p:cond delay="0"/>
                                  </p:stCondLst>
                                  <p:childTnLst>
                                    <p:cmd type="call" cmd="playFrom(0.0)">
                                      <p:cBhvr>
                                        <p:cTn id="12"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3"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Rules</a:t>
            </a:r>
            <a:endParaRPr lang="en-US" dirty="0"/>
          </a:p>
        </p:txBody>
      </p:sp>
      <p:sp>
        <p:nvSpPr>
          <p:cNvPr id="3" name="Content Placeholder 2"/>
          <p:cNvSpPr>
            <a:spLocks noGrp="1"/>
          </p:cNvSpPr>
          <p:nvPr>
            <p:ph idx="1"/>
          </p:nvPr>
        </p:nvSpPr>
        <p:spPr>
          <a:xfrm>
            <a:off x="838200" y="1825625"/>
            <a:ext cx="10515600" cy="4846638"/>
          </a:xfrm>
        </p:spPr>
        <p:txBody>
          <a:bodyPr>
            <a:normAutofit fontScale="77500" lnSpcReduction="20000"/>
          </a:bodyPr>
          <a:lstStyle/>
          <a:p>
            <a:pPr marL="571500" indent="-342900">
              <a:lnSpc>
                <a:spcPct val="120000"/>
              </a:lnSpc>
            </a:pPr>
            <a:r>
              <a:rPr lang="en-US" sz="3600" dirty="0" smtClean="0"/>
              <a:t>Eight Questions; Three Minutes Each</a:t>
            </a:r>
          </a:p>
          <a:p>
            <a:pPr marL="571500" indent="-342900">
              <a:lnSpc>
                <a:spcPct val="120000"/>
              </a:lnSpc>
            </a:pPr>
            <a:r>
              <a:rPr lang="en-US" sz="3600" dirty="0" smtClean="0"/>
              <a:t>NO CALCULATORS on the First Four Questions!</a:t>
            </a:r>
          </a:p>
          <a:p>
            <a:pPr marL="571500" indent="-342900">
              <a:lnSpc>
                <a:spcPct val="120000"/>
              </a:lnSpc>
            </a:pPr>
            <a:r>
              <a:rPr lang="en-US" sz="3600" dirty="0" smtClean="0"/>
              <a:t>One Answer Submission Allowed Per Question; To Submit, Fold Answer Sheet and Hold Above Your Head for the Proctor; Answer must be submitted within 5 seconds of timer in order to count.</a:t>
            </a:r>
          </a:p>
          <a:p>
            <a:pPr marL="571500" indent="-342900">
              <a:lnSpc>
                <a:spcPct val="120000"/>
              </a:lnSpc>
            </a:pPr>
            <a:r>
              <a:rPr lang="en-US" sz="3600" dirty="0" smtClean="0"/>
              <a:t>Scoring (Each Problem)</a:t>
            </a:r>
          </a:p>
          <a:p>
            <a:pPr marL="1028700" lvl="1" indent="-342900">
              <a:lnSpc>
                <a:spcPct val="120000"/>
              </a:lnSpc>
            </a:pPr>
            <a:r>
              <a:rPr lang="en-US" sz="3600" dirty="0" smtClean="0"/>
              <a:t>First Correct Answer = 7 points</a:t>
            </a:r>
          </a:p>
          <a:p>
            <a:pPr marL="1028700" lvl="1" indent="-342900">
              <a:lnSpc>
                <a:spcPct val="120000"/>
              </a:lnSpc>
            </a:pPr>
            <a:r>
              <a:rPr lang="en-US" sz="3600" dirty="0" smtClean="0"/>
              <a:t>Second Correct Answer = 5 points</a:t>
            </a:r>
          </a:p>
          <a:p>
            <a:pPr marL="1028700" lvl="1" indent="-342900">
              <a:lnSpc>
                <a:spcPct val="120000"/>
              </a:lnSpc>
            </a:pPr>
            <a:r>
              <a:rPr lang="en-US" sz="3600" dirty="0" smtClean="0"/>
              <a:t>All Other Correct Answers = 3 points</a:t>
            </a:r>
          </a:p>
          <a:p>
            <a:endParaRPr lang="en-US" dirty="0"/>
          </a:p>
        </p:txBody>
      </p:sp>
    </p:spTree>
    <p:extLst>
      <p:ext uri="{BB962C8B-B14F-4D97-AF65-F5344CB8AC3E}">
        <p14:creationId xmlns:p14="http://schemas.microsoft.com/office/powerpoint/2010/main" val="2677328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96188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447 / 40</a:t>
            </a:r>
            <a:endParaRPr lang="en-US" sz="7200" dirty="0"/>
          </a:p>
        </p:txBody>
      </p:sp>
    </p:spTree>
    <p:extLst>
      <p:ext uri="{BB962C8B-B14F-4D97-AF65-F5344CB8AC3E}">
        <p14:creationId xmlns:p14="http://schemas.microsoft.com/office/powerpoint/2010/main" val="1077603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Question 7    </a:t>
            </a:r>
            <a:r>
              <a:rPr lang="en-US" b="1" dirty="0" smtClean="0"/>
              <a:t>(CALCULATORS ALLOWED)</a:t>
            </a:r>
            <a:endParaRPr lang="en-US" b="1" dirty="0"/>
          </a:p>
        </p:txBody>
      </p:sp>
      <p:sp>
        <p:nvSpPr>
          <p:cNvPr id="3" name="Content Placeholder 2"/>
          <p:cNvSpPr>
            <a:spLocks noGrp="1"/>
          </p:cNvSpPr>
          <p:nvPr>
            <p:ph idx="1"/>
          </p:nvPr>
        </p:nvSpPr>
        <p:spPr>
          <a:xfrm>
            <a:off x="657725" y="1665205"/>
            <a:ext cx="10956759" cy="3949532"/>
          </a:xfrm>
        </p:spPr>
        <p:txBody>
          <a:bodyPr>
            <a:normAutofit/>
          </a:bodyPr>
          <a:lstStyle/>
          <a:p>
            <a:pPr marL="0" lvl="0" indent="0">
              <a:buNone/>
            </a:pPr>
            <a:r>
              <a:rPr lang="en-US" sz="5400" dirty="0" smtClean="0">
                <a:latin typeface="Times New Roman" panose="02020603050405020304" pitchFamily="18" charset="0"/>
                <a:cs typeface="Times New Roman" panose="02020603050405020304" pitchFamily="18" charset="0"/>
              </a:rPr>
              <a:t>Determine </a:t>
            </a:r>
            <a:r>
              <a:rPr lang="en-US" sz="5400" dirty="0">
                <a:latin typeface="Times New Roman" panose="02020603050405020304" pitchFamily="18" charset="0"/>
                <a:cs typeface="Times New Roman" panose="02020603050405020304" pitchFamily="18" charset="0"/>
              </a:rPr>
              <a:t>the positive </a:t>
            </a:r>
            <a:r>
              <a:rPr lang="en-US" sz="5400" dirty="0" smtClean="0">
                <a:latin typeface="Times New Roman" panose="02020603050405020304" pitchFamily="18" charset="0"/>
                <a:cs typeface="Times New Roman" panose="02020603050405020304" pitchFamily="18" charset="0"/>
              </a:rPr>
              <a:t>difference </a:t>
            </a:r>
            <a:r>
              <a:rPr lang="en-US" sz="5400" dirty="0">
                <a:latin typeface="Times New Roman" panose="02020603050405020304" pitchFamily="18" charset="0"/>
                <a:cs typeface="Times New Roman" panose="02020603050405020304" pitchFamily="18" charset="0"/>
              </a:rPr>
              <a:t>between the number of digits in </a:t>
            </a:r>
            <a:r>
              <a:rPr lang="en-US" sz="5400" dirty="0" smtClean="0">
                <a:latin typeface="Times New Roman" panose="02020603050405020304" pitchFamily="18" charset="0"/>
                <a:cs typeface="Times New Roman" panose="02020603050405020304" pitchFamily="18" charset="0"/>
              </a:rPr>
              <a:t>(83)</a:t>
            </a:r>
            <a:r>
              <a:rPr lang="en-US" sz="5400" baseline="30000" dirty="0" smtClean="0">
                <a:latin typeface="Times New Roman" panose="02020603050405020304" pitchFamily="18" charset="0"/>
                <a:cs typeface="Times New Roman" panose="02020603050405020304" pitchFamily="18" charset="0"/>
              </a:rPr>
              <a:t>2015 </a:t>
            </a:r>
            <a:r>
              <a:rPr lang="en-US" sz="5400" dirty="0">
                <a:latin typeface="Times New Roman" panose="02020603050405020304" pitchFamily="18" charset="0"/>
                <a:cs typeface="Times New Roman" panose="02020603050405020304" pitchFamily="18" charset="0"/>
              </a:rPr>
              <a:t>and the units digit of </a:t>
            </a:r>
            <a:r>
              <a:rPr lang="en-US" sz="5400" dirty="0" smtClean="0">
                <a:latin typeface="Times New Roman" panose="02020603050405020304" pitchFamily="18" charset="0"/>
                <a:cs typeface="Times New Roman" panose="02020603050405020304" pitchFamily="18" charset="0"/>
              </a:rPr>
              <a:t>(83)</a:t>
            </a:r>
            <a:r>
              <a:rPr lang="en-US" sz="5400" baseline="30000" dirty="0" smtClean="0">
                <a:latin typeface="Times New Roman" panose="02020603050405020304" pitchFamily="18" charset="0"/>
                <a:cs typeface="Times New Roman" panose="02020603050405020304" pitchFamily="18" charset="0"/>
              </a:rPr>
              <a:t>2015</a:t>
            </a:r>
            <a:r>
              <a:rPr lang="en-US" sz="5400" dirty="0">
                <a:latin typeface="Times New Roman" panose="02020603050405020304" pitchFamily="18" charset="0"/>
                <a:cs typeface="Times New Roman" panose="02020603050405020304" pitchFamily="18" charset="0"/>
              </a:rPr>
              <a:t>.</a:t>
            </a: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305829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22" presetClass="entr" presetSubtype="8"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left)">
                                      <p:cBhvr>
                                        <p:cTn id="9" dur="180000"/>
                                        <p:tgtEl>
                                          <p:spTgt spid="4"/>
                                        </p:tgtEl>
                                      </p:cBhvr>
                                    </p:animEffect>
                                  </p:childTnLst>
                                </p:cTn>
                              </p:par>
                            </p:childTnLst>
                          </p:cTn>
                        </p:par>
                        <p:par>
                          <p:cTn id="10" fill="hold">
                            <p:stCondLst>
                              <p:cond delay="180000"/>
                            </p:stCondLst>
                            <p:childTnLst>
                              <p:par>
                                <p:cTn id="11" presetID="1" presetClass="mediacall" presetSubtype="0" fill="hold" nodeType="afterEffect">
                                  <p:stCondLst>
                                    <p:cond delay="0"/>
                                  </p:stCondLst>
                                  <p:childTnLst>
                                    <p:cmd type="call" cmd="playFrom(0.0)">
                                      <p:cBhvr>
                                        <p:cTn id="12"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3"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2753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3860</a:t>
            </a:r>
            <a:endParaRPr lang="en-US" sz="7200" dirty="0"/>
          </a:p>
        </p:txBody>
      </p:sp>
    </p:spTree>
    <p:extLst>
      <p:ext uri="{BB962C8B-B14F-4D97-AF65-F5344CB8AC3E}">
        <p14:creationId xmlns:p14="http://schemas.microsoft.com/office/powerpoint/2010/main" val="32055180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5425" y="882650"/>
            <a:ext cx="9563100" cy="4351338"/>
          </a:xfrm>
        </p:spPr>
        <p:txBody>
          <a:bodyPr>
            <a:noAutofit/>
          </a:bodyPr>
          <a:lstStyle/>
          <a:p>
            <a:pPr marL="0" indent="0">
              <a:buNone/>
            </a:pPr>
            <a:r>
              <a:rPr lang="en-US" sz="4400" dirty="0" smtClean="0"/>
              <a:t>Question 8 will be the final question.  Proctors will keep and total your answer sheets.  </a:t>
            </a:r>
          </a:p>
          <a:p>
            <a:pPr marL="0" indent="0">
              <a:buNone/>
            </a:pPr>
            <a:endParaRPr lang="en-US" sz="4400" dirty="0"/>
          </a:p>
          <a:p>
            <a:pPr marL="0" indent="0">
              <a:buNone/>
            </a:pPr>
            <a:r>
              <a:rPr lang="en-US" sz="4400" dirty="0" smtClean="0"/>
              <a:t>Please remain in your seats until totals have been verified, as ties among the top three positions would be broken with tie-breaker questions.</a:t>
            </a:r>
            <a:endParaRPr lang="en-US" sz="4400" dirty="0"/>
          </a:p>
        </p:txBody>
      </p:sp>
    </p:spTree>
    <p:extLst>
      <p:ext uri="{BB962C8B-B14F-4D97-AF65-F5344CB8AC3E}">
        <p14:creationId xmlns:p14="http://schemas.microsoft.com/office/powerpoint/2010/main" val="33124045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Question 8    </a:t>
            </a:r>
            <a:r>
              <a:rPr lang="en-US" b="1" dirty="0" smtClean="0"/>
              <a:t>(CALCULATORS ALLOWED)</a:t>
            </a:r>
            <a:endParaRPr lang="en-US" b="1" dirty="0"/>
          </a:p>
        </p:txBody>
      </p:sp>
      <p:sp>
        <p:nvSpPr>
          <p:cNvPr id="3" name="Content Placeholder 2"/>
          <p:cNvSpPr>
            <a:spLocks noGrp="1"/>
          </p:cNvSpPr>
          <p:nvPr>
            <p:ph idx="1"/>
          </p:nvPr>
        </p:nvSpPr>
        <p:spPr>
          <a:xfrm>
            <a:off x="657725" y="1200150"/>
            <a:ext cx="10956759" cy="4414587"/>
          </a:xfrm>
        </p:spPr>
        <p:txBody>
          <a:bodyPr>
            <a:normAutofit lnSpcReduction="10000"/>
          </a:bodyPr>
          <a:lstStyle/>
          <a:p>
            <a:pPr marL="0" lvl="0" indent="0">
              <a:buNone/>
            </a:pPr>
            <a:r>
              <a:rPr lang="en-US" sz="4400" dirty="0">
                <a:latin typeface="Times New Roman" panose="02020603050405020304" pitchFamily="18" charset="0"/>
                <a:cs typeface="Times New Roman" panose="02020603050405020304" pitchFamily="18" charset="0"/>
              </a:rPr>
              <a:t>Let </a:t>
            </a:r>
            <a:r>
              <a:rPr lang="en-US" sz="4400" i="1" dirty="0">
                <a:latin typeface="Times New Roman" panose="02020603050405020304" pitchFamily="18" charset="0"/>
                <a:cs typeface="Times New Roman" panose="02020603050405020304" pitchFamily="18" charset="0"/>
              </a:rPr>
              <a:t>ABCDEF </a:t>
            </a:r>
            <a:r>
              <a:rPr lang="en-US" sz="4400" dirty="0">
                <a:latin typeface="Times New Roman" panose="02020603050405020304" pitchFamily="18" charset="0"/>
                <a:cs typeface="Times New Roman" panose="02020603050405020304" pitchFamily="18" charset="0"/>
              </a:rPr>
              <a:t>be a regular hexagon.  </a:t>
            </a:r>
            <a:r>
              <a:rPr lang="en-US" sz="4400" dirty="0" smtClean="0">
                <a:latin typeface="Times New Roman" panose="02020603050405020304" pitchFamily="18" charset="0"/>
                <a:cs typeface="Times New Roman" panose="02020603050405020304" pitchFamily="18" charset="0"/>
              </a:rPr>
              <a:t>Let</a:t>
            </a:r>
          </a:p>
          <a:p>
            <a:pPr marL="0" lvl="0" indent="0">
              <a:buNone/>
            </a:pPr>
            <a:endParaRPr lang="en-US" sz="4400" dirty="0" smtClean="0">
              <a:latin typeface="Times New Roman" panose="02020603050405020304" pitchFamily="18" charset="0"/>
              <a:cs typeface="Times New Roman" panose="02020603050405020304" pitchFamily="18" charset="0"/>
            </a:endParaRPr>
          </a:p>
          <a:p>
            <a:pPr marL="0" lvl="0" indent="0">
              <a:buNone/>
            </a:pPr>
            <a:endParaRPr lang="en-US" sz="4400" dirty="0">
              <a:latin typeface="Times New Roman" panose="02020603050405020304" pitchFamily="18" charset="0"/>
              <a:cs typeface="Times New Roman" panose="02020603050405020304" pitchFamily="18" charset="0"/>
            </a:endParaRPr>
          </a:p>
          <a:p>
            <a:pPr marL="0" lvl="0" indent="0">
              <a:buNone/>
            </a:pPr>
            <a:r>
              <a:rPr lang="en-US" sz="4400" dirty="0" smtClean="0">
                <a:latin typeface="Times New Roman" panose="02020603050405020304" pitchFamily="18" charset="0"/>
                <a:cs typeface="Times New Roman" panose="02020603050405020304" pitchFamily="18" charset="0"/>
              </a:rPr>
              <a:t>Let </a:t>
            </a:r>
            <a:r>
              <a:rPr lang="en-US" sz="4400" i="1" dirty="0">
                <a:latin typeface="Times New Roman" panose="02020603050405020304" pitchFamily="18" charset="0"/>
                <a:cs typeface="Times New Roman" panose="02020603050405020304" pitchFamily="18" charset="0"/>
              </a:rPr>
              <a:t>w </a:t>
            </a:r>
            <a:r>
              <a:rPr lang="en-US" sz="4400" dirty="0">
                <a:latin typeface="Times New Roman" panose="02020603050405020304" pitchFamily="18" charset="0"/>
                <a:cs typeface="Times New Roman" panose="02020603050405020304" pitchFamily="18" charset="0"/>
              </a:rPr>
              <a:t>be the number of gallons of water that should be evaporated from 120 gallons of a solution that is 30% salt to obtain a solution that is 50% salt.  Find the value of (</a:t>
            </a:r>
            <a:r>
              <a:rPr lang="en-US" sz="4400" i="1" dirty="0">
                <a:latin typeface="Times New Roman" panose="02020603050405020304" pitchFamily="18" charset="0"/>
                <a:cs typeface="Times New Roman" panose="02020603050405020304" pitchFamily="18" charset="0"/>
              </a:rPr>
              <a:t>k</a:t>
            </a:r>
            <a:r>
              <a:rPr lang="en-US" sz="4400" dirty="0">
                <a:latin typeface="Times New Roman" panose="02020603050405020304" pitchFamily="18" charset="0"/>
                <a:cs typeface="Times New Roman" panose="02020603050405020304" pitchFamily="18" charset="0"/>
              </a:rPr>
              <a:t> + </a:t>
            </a:r>
            <a:r>
              <a:rPr lang="en-US" sz="4400" i="1" dirty="0">
                <a:latin typeface="Times New Roman" panose="02020603050405020304" pitchFamily="18" charset="0"/>
                <a:cs typeface="Times New Roman" panose="02020603050405020304" pitchFamily="18" charset="0"/>
              </a:rPr>
              <a:t>w</a:t>
            </a:r>
            <a:r>
              <a:rPr lang="en-US" sz="4400" dirty="0">
                <a:latin typeface="Times New Roman" panose="02020603050405020304" pitchFamily="18" charset="0"/>
                <a:cs typeface="Times New Roman" panose="02020603050405020304" pitchFamily="18" charset="0"/>
              </a:rPr>
              <a:t>).</a:t>
            </a:r>
          </a:p>
          <a:p>
            <a:pPr marL="0" indent="0">
              <a:buNone/>
            </a:pPr>
            <a:endParaRPr lang="en-US" dirty="0"/>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pic>
        <p:nvPicPr>
          <p:cNvPr id="5" name="Picture 4"/>
          <p:cNvPicPr>
            <a:picLocks noChangeAspect="1"/>
          </p:cNvPicPr>
          <p:nvPr/>
        </p:nvPicPr>
        <p:blipFill>
          <a:blip r:embed="rId5"/>
          <a:stretch>
            <a:fillRect/>
          </a:stretch>
        </p:blipFill>
        <p:spPr>
          <a:xfrm>
            <a:off x="3552210" y="1972378"/>
            <a:ext cx="4120178" cy="1106669"/>
          </a:xfrm>
          <a:prstGeom prst="rect">
            <a:avLst/>
          </a:prstGeom>
        </p:spPr>
      </p:pic>
    </p:spTree>
    <p:extLst>
      <p:ext uri="{BB962C8B-B14F-4D97-AF65-F5344CB8AC3E}">
        <p14:creationId xmlns:p14="http://schemas.microsoft.com/office/powerpoint/2010/main" val="380302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22" presetClass="entr" presetSubtype="8"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80000"/>
                                        <p:tgtEl>
                                          <p:spTgt spid="4"/>
                                        </p:tgtEl>
                                      </p:cBhvr>
                                    </p:animEffect>
                                  </p:childTnLst>
                                </p:cTn>
                              </p:par>
                            </p:childTnLst>
                          </p:cTn>
                        </p:par>
                        <p:par>
                          <p:cTn id="14" fill="hold">
                            <p:stCondLst>
                              <p:cond delay="180000"/>
                            </p:stCondLst>
                            <p:childTnLst>
                              <p:par>
                                <p:cTn id="15" presetID="1" presetClass="mediacall" presetSubtype="0" fill="hold" nodeType="afterEffect">
                                  <p:stCondLst>
                                    <p:cond delay="0"/>
                                  </p:stCondLst>
                                  <p:childTnLst>
                                    <p:cmd type="call" cmd="playFrom(0.0)">
                                      <p:cBhvr>
                                        <p:cTn id="16"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7"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12810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50</a:t>
            </a:r>
          </a:p>
          <a:p>
            <a:pPr marL="0" indent="0">
              <a:buNone/>
            </a:pPr>
            <a:endParaRPr lang="en-US" sz="7200" dirty="0"/>
          </a:p>
          <a:p>
            <a:pPr marL="0" indent="0">
              <a:buNone/>
            </a:pPr>
            <a:r>
              <a:rPr lang="en-US" sz="4800" dirty="0" smtClean="0"/>
              <a:t>This ends the competition unless there are ties; please remain while proctors total the scores. </a:t>
            </a:r>
            <a:endParaRPr lang="en-US" sz="4800" dirty="0"/>
          </a:p>
        </p:txBody>
      </p:sp>
    </p:spTree>
    <p:extLst>
      <p:ext uri="{BB962C8B-B14F-4D97-AF65-F5344CB8AC3E}">
        <p14:creationId xmlns:p14="http://schemas.microsoft.com/office/powerpoint/2010/main" val="16851486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Tiebreaker 1 </a:t>
            </a:r>
            <a:r>
              <a:rPr lang="en-US" b="1" dirty="0" smtClean="0"/>
              <a:t>(CALCULATORS ALLOWED)</a:t>
            </a:r>
            <a:endParaRPr lang="en-US" b="1" dirty="0"/>
          </a:p>
        </p:txBody>
      </p:sp>
      <p:sp>
        <p:nvSpPr>
          <p:cNvPr id="3" name="Content Placeholder 2"/>
          <p:cNvSpPr>
            <a:spLocks noGrp="1"/>
          </p:cNvSpPr>
          <p:nvPr>
            <p:ph idx="1"/>
          </p:nvPr>
        </p:nvSpPr>
        <p:spPr>
          <a:xfrm>
            <a:off x="657725" y="1543049"/>
            <a:ext cx="10956759" cy="4071687"/>
          </a:xfrm>
        </p:spPr>
        <p:txBody>
          <a:bodyPr>
            <a:noAutofit/>
          </a:bodyPr>
          <a:lstStyle/>
          <a:p>
            <a:pPr marL="0" indent="0">
              <a:buNone/>
            </a:pPr>
            <a:r>
              <a:rPr lang="en-US" sz="4200" dirty="0">
                <a:latin typeface="Times New Roman" panose="02020603050405020304" pitchFamily="18" charset="0"/>
                <a:cs typeface="Times New Roman" panose="02020603050405020304" pitchFamily="18" charset="0"/>
              </a:rPr>
              <a:t>A company produces golf balls only in boxes of 5 and 12.  Thus if you wanted to purchase 14 balls, you could not get 14 exactly with any combination of whole boxes of balls.  Find the largest number of balls you could not get exactly with some combination of whole boxes of balls.</a:t>
            </a: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288373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22" presetClass="entr" presetSubtype="8"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left)">
                                      <p:cBhvr>
                                        <p:cTn id="9" dur="180000"/>
                                        <p:tgtEl>
                                          <p:spTgt spid="4"/>
                                        </p:tgtEl>
                                      </p:cBhvr>
                                    </p:animEffect>
                                  </p:childTnLst>
                                </p:cTn>
                              </p:par>
                            </p:childTnLst>
                          </p:cTn>
                        </p:par>
                        <p:par>
                          <p:cTn id="10" fill="hold">
                            <p:stCondLst>
                              <p:cond delay="180000"/>
                            </p:stCondLst>
                            <p:childTnLst>
                              <p:par>
                                <p:cTn id="11" presetID="1" presetClass="mediacall" presetSubtype="0" fill="hold" nodeType="afterEffect">
                                  <p:stCondLst>
                                    <p:cond delay="0"/>
                                  </p:stCondLst>
                                  <p:childTnLst>
                                    <p:cmd type="call" cmd="playFrom(0.0)">
                                      <p:cBhvr>
                                        <p:cTn id="12"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3"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The Next Slide Begins The Competition.</a:t>
            </a:r>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This is a timer example:</a:t>
            </a:r>
          </a:p>
          <a:p>
            <a:pPr marL="0" indent="0" algn="ctr">
              <a:buNone/>
            </a:pPr>
            <a:endParaRPr lang="en-US" dirty="0" smtClean="0"/>
          </a:p>
        </p:txBody>
      </p:sp>
      <p:pic>
        <p:nvPicPr>
          <p:cNvPr id="5"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
        <p:nvSpPr>
          <p:cNvPr id="6" name="Rectangle 5"/>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spTree>
    <p:extLst>
      <p:ext uri="{BB962C8B-B14F-4D97-AF65-F5344CB8AC3E}">
        <p14:creationId xmlns:p14="http://schemas.microsoft.com/office/powerpoint/2010/main" val="138458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0"/>
                                        <p:tgtEl>
                                          <p:spTgt spid="6"/>
                                        </p:tgtEl>
                                      </p:cBhvr>
                                    </p:animEffect>
                                  </p:childTnLst>
                                </p:cTn>
                              </p:par>
                            </p:childTnLst>
                          </p:cTn>
                        </p:par>
                        <p:par>
                          <p:cTn id="8" fill="hold">
                            <p:stCondLst>
                              <p:cond delay="10000"/>
                            </p:stCondLst>
                            <p:childTnLst>
                              <p:par>
                                <p:cTn id="9" presetID="1" presetClass="mediacall" presetSubtype="0" fill="hold" nodeType="afterEffect">
                                  <p:stCondLst>
                                    <p:cond delay="0"/>
                                  </p:stCondLst>
                                  <p:childTnLst>
                                    <p:cmd type="call" cmd="playFrom(0.0)">
                                      <p:cBhvr>
                                        <p:cTn id="10" dur="3564"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5"/>
                </p:tgtEl>
              </p:cMediaNode>
            </p:audio>
          </p:childTnLst>
        </p:cTn>
      </p:par>
    </p:tnLst>
    <p:bldLst>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00084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T1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43</a:t>
            </a:r>
            <a:endParaRPr lang="en-US" sz="7200" dirty="0"/>
          </a:p>
        </p:txBody>
      </p:sp>
    </p:spTree>
    <p:extLst>
      <p:ext uri="{BB962C8B-B14F-4D97-AF65-F5344CB8AC3E}">
        <p14:creationId xmlns:p14="http://schemas.microsoft.com/office/powerpoint/2010/main" val="41319535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fontScale="90000"/>
          </a:bodyPr>
          <a:lstStyle/>
          <a:p>
            <a:r>
              <a:rPr lang="en-US" sz="5400" b="1" dirty="0" smtClean="0"/>
              <a:t>Tiebreaker 2 </a:t>
            </a:r>
            <a:r>
              <a:rPr lang="en-US" b="1" dirty="0" smtClean="0"/>
              <a:t>(CALCULATORS ALLOWED)</a:t>
            </a:r>
            <a:endParaRPr lang="en-US" b="1" dirty="0"/>
          </a:p>
        </p:txBody>
      </p:sp>
      <p:sp>
        <p:nvSpPr>
          <p:cNvPr id="3" name="Content Placeholder 2"/>
          <p:cNvSpPr>
            <a:spLocks noGrp="1"/>
          </p:cNvSpPr>
          <p:nvPr>
            <p:ph idx="1"/>
          </p:nvPr>
        </p:nvSpPr>
        <p:spPr>
          <a:xfrm>
            <a:off x="657725" y="1665205"/>
            <a:ext cx="10956759" cy="3949532"/>
          </a:xfrm>
        </p:spPr>
        <p:txBody>
          <a:bodyPr>
            <a:normAutofit/>
          </a:bodyPr>
          <a:lstStyle/>
          <a:p>
            <a:pPr marL="0" indent="0">
              <a:buNone/>
            </a:pPr>
            <a:r>
              <a:rPr lang="en-US" sz="4400" dirty="0">
                <a:latin typeface="Times New Roman" panose="02020603050405020304" pitchFamily="18" charset="0"/>
                <a:cs typeface="Times New Roman" panose="02020603050405020304" pitchFamily="18" charset="0"/>
              </a:rPr>
              <a:t>Find the value of </a:t>
            </a:r>
            <a:endParaRPr lang="en-US" sz="4400" dirty="0" smtClean="0">
              <a:latin typeface="Times New Roman" panose="02020603050405020304" pitchFamily="18" charset="0"/>
              <a:cs typeface="Times New Roman" panose="02020603050405020304" pitchFamily="18" charset="0"/>
            </a:endParaRPr>
          </a:p>
          <a:p>
            <a:pPr marL="0" indent="0">
              <a:spcBef>
                <a:spcPts val="3600"/>
              </a:spcBef>
              <a:spcAft>
                <a:spcPts val="3600"/>
              </a:spcAft>
              <a:buNone/>
            </a:pPr>
            <a:r>
              <a:rPr lang="en-US" sz="4400" dirty="0">
                <a:latin typeface="Times New Roman" panose="02020603050405020304" pitchFamily="18" charset="0"/>
                <a:cs typeface="Times New Roman" panose="02020603050405020304" pitchFamily="18" charset="0"/>
              </a:rPr>
              <a:t> </a:t>
            </a:r>
            <a:r>
              <a:rPr lang="en-US" sz="4400" dirty="0" smtClean="0">
                <a:latin typeface="Times New Roman" panose="02020603050405020304" pitchFamily="18" charset="0"/>
                <a:cs typeface="Times New Roman" panose="02020603050405020304" pitchFamily="18" charset="0"/>
              </a:rPr>
              <a:t>         10111</a:t>
            </a:r>
            <a:r>
              <a:rPr lang="en-US" sz="4400" baseline="-25000" dirty="0" smtClean="0">
                <a:latin typeface="Times New Roman" panose="02020603050405020304" pitchFamily="18" charset="0"/>
                <a:cs typeface="Times New Roman" panose="02020603050405020304" pitchFamily="18" charset="0"/>
              </a:rPr>
              <a:t>two</a:t>
            </a:r>
            <a:r>
              <a:rPr lang="en-US" sz="4400" dirty="0" smtClean="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+ 2202</a:t>
            </a:r>
            <a:r>
              <a:rPr lang="en-US" sz="4400" baseline="-25000" dirty="0">
                <a:latin typeface="Times New Roman" panose="02020603050405020304" pitchFamily="18" charset="0"/>
                <a:cs typeface="Times New Roman" panose="02020603050405020304" pitchFamily="18" charset="0"/>
              </a:rPr>
              <a:t>three</a:t>
            </a:r>
            <a:r>
              <a:rPr lang="en-US" sz="4400" dirty="0">
                <a:latin typeface="Times New Roman" panose="02020603050405020304" pitchFamily="18" charset="0"/>
                <a:cs typeface="Times New Roman" panose="02020603050405020304" pitchFamily="18" charset="0"/>
              </a:rPr>
              <a:t> + 3212</a:t>
            </a:r>
            <a:r>
              <a:rPr lang="en-US" sz="4400" baseline="-25000" dirty="0">
                <a:latin typeface="Times New Roman" panose="02020603050405020304" pitchFamily="18" charset="0"/>
                <a:cs typeface="Times New Roman" panose="02020603050405020304" pitchFamily="18" charset="0"/>
              </a:rPr>
              <a:t>four</a:t>
            </a:r>
            <a:r>
              <a:rPr lang="en-US" sz="4400" dirty="0">
                <a:latin typeface="Times New Roman" panose="02020603050405020304" pitchFamily="18" charset="0"/>
                <a:cs typeface="Times New Roman" panose="02020603050405020304" pitchFamily="18" charset="0"/>
              </a:rPr>
              <a:t> + </a:t>
            </a:r>
            <a:r>
              <a:rPr lang="en-US" sz="4400" dirty="0" smtClean="0">
                <a:latin typeface="Times New Roman" panose="02020603050405020304" pitchFamily="18" charset="0"/>
                <a:cs typeface="Times New Roman" panose="02020603050405020304" pitchFamily="18" charset="0"/>
              </a:rPr>
              <a:t>544</a:t>
            </a:r>
            <a:r>
              <a:rPr lang="en-US" sz="4400" baseline="-25000" dirty="0" smtClean="0">
                <a:latin typeface="Times New Roman" panose="02020603050405020304" pitchFamily="18" charset="0"/>
                <a:cs typeface="Times New Roman" panose="02020603050405020304" pitchFamily="18" charset="0"/>
              </a:rPr>
              <a:t>six</a:t>
            </a:r>
            <a:endParaRPr lang="en-US" sz="4400" dirty="0">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Express </a:t>
            </a:r>
            <a:r>
              <a:rPr lang="en-US" sz="4400" dirty="0">
                <a:latin typeface="Times New Roman" panose="02020603050405020304" pitchFamily="18" charset="0"/>
                <a:cs typeface="Times New Roman" panose="02020603050405020304" pitchFamily="18" charset="0"/>
              </a:rPr>
              <a:t>your answer in </a:t>
            </a:r>
            <a:r>
              <a:rPr lang="en-US" sz="4400" b="1" dirty="0">
                <a:latin typeface="Times New Roman" panose="02020603050405020304" pitchFamily="18" charset="0"/>
                <a:cs typeface="Times New Roman" panose="02020603050405020304" pitchFamily="18" charset="0"/>
              </a:rPr>
              <a:t>base ten</a:t>
            </a:r>
            <a:r>
              <a:rPr lang="en-US" sz="4400" dirty="0">
                <a:latin typeface="Times New Roman" panose="02020603050405020304" pitchFamily="18" charset="0"/>
                <a:cs typeface="Times New Roman" panose="02020603050405020304" pitchFamily="18" charset="0"/>
              </a:rPr>
              <a:t>.</a:t>
            </a: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344539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22" presetClass="entr" presetSubtype="8"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80000"/>
                                        <p:tgtEl>
                                          <p:spTgt spid="4"/>
                                        </p:tgtEl>
                                      </p:cBhvr>
                                    </p:animEffect>
                                  </p:childTnLst>
                                </p:cTn>
                              </p:par>
                            </p:childTnLst>
                          </p:cTn>
                        </p:par>
                        <p:par>
                          <p:cTn id="14" fill="hold">
                            <p:stCondLst>
                              <p:cond delay="180000"/>
                            </p:stCondLst>
                            <p:childTnLst>
                              <p:par>
                                <p:cTn id="15" presetID="1" presetClass="mediacall" presetSubtype="0" fill="hold" nodeType="afterEffect">
                                  <p:stCondLst>
                                    <p:cond delay="0"/>
                                  </p:stCondLst>
                                  <p:childTnLst>
                                    <p:cmd type="call" cmd="playFrom(0.0)">
                                      <p:cBhvr>
                                        <p:cTn id="16"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7"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3496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535</a:t>
            </a:r>
            <a:endParaRPr lang="en-US" sz="7200" dirty="0"/>
          </a:p>
        </p:txBody>
      </p:sp>
    </p:spTree>
    <p:extLst>
      <p:ext uri="{BB962C8B-B14F-4D97-AF65-F5344CB8AC3E}">
        <p14:creationId xmlns:p14="http://schemas.microsoft.com/office/powerpoint/2010/main" val="2347926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a:bodyPr>
          <a:lstStyle/>
          <a:p>
            <a:r>
              <a:rPr lang="en-US" sz="5400" b="1" dirty="0" smtClean="0"/>
              <a:t>Question 1    (NO CALCULATORS)</a:t>
            </a:r>
            <a:endParaRPr lang="en-US" sz="5400" b="1" dirty="0"/>
          </a:p>
        </p:txBody>
      </p:sp>
      <p:sp>
        <p:nvSpPr>
          <p:cNvPr id="3" name="Content Placeholder 2"/>
          <p:cNvSpPr>
            <a:spLocks noGrp="1"/>
          </p:cNvSpPr>
          <p:nvPr>
            <p:ph idx="1"/>
          </p:nvPr>
        </p:nvSpPr>
        <p:spPr>
          <a:xfrm>
            <a:off x="657725" y="1665205"/>
            <a:ext cx="10956759" cy="3949532"/>
          </a:xfrm>
        </p:spPr>
        <p:txBody>
          <a:bodyPr>
            <a:normAutofit/>
          </a:bodyPr>
          <a:lstStyle/>
          <a:p>
            <a:pPr marL="0" lvl="0" indent="0">
              <a:buNone/>
            </a:pPr>
            <a:r>
              <a:rPr lang="en-US" sz="5400" dirty="0">
                <a:latin typeface="Times New Roman" panose="02020603050405020304" pitchFamily="18" charset="0"/>
                <a:cs typeface="Times New Roman" panose="02020603050405020304" pitchFamily="18" charset="0"/>
              </a:rPr>
              <a:t>Let </a:t>
            </a:r>
            <a:r>
              <a:rPr lang="en-US" sz="5400" i="1" dirty="0">
                <a:latin typeface="Times New Roman" panose="02020603050405020304" pitchFamily="18" charset="0"/>
                <a:cs typeface="Times New Roman" panose="02020603050405020304" pitchFamily="18" charset="0"/>
              </a:rPr>
              <a:t>A = </a:t>
            </a:r>
            <a:r>
              <a:rPr lang="en-US" sz="5400" dirty="0">
                <a:latin typeface="Times New Roman" panose="02020603050405020304" pitchFamily="18" charset="0"/>
                <a:cs typeface="Times New Roman" panose="02020603050405020304" pitchFamily="18" charset="0"/>
              </a:rPr>
              <a:t>{1, 2, 3, 4}.  Let </a:t>
            </a:r>
            <a:r>
              <a:rPr lang="en-US" sz="5400" i="1" dirty="0">
                <a:latin typeface="Times New Roman" panose="02020603050405020304" pitchFamily="18" charset="0"/>
                <a:cs typeface="Times New Roman" panose="02020603050405020304" pitchFamily="18" charset="0"/>
              </a:rPr>
              <a:t>k</a:t>
            </a:r>
            <a:r>
              <a:rPr lang="en-US" sz="5400" dirty="0">
                <a:latin typeface="Times New Roman" panose="02020603050405020304" pitchFamily="18" charset="0"/>
                <a:cs typeface="Times New Roman" panose="02020603050405020304" pitchFamily="18" charset="0"/>
              </a:rPr>
              <a:t> be the number of </a:t>
            </a:r>
            <a:r>
              <a:rPr lang="en-US" sz="5400" i="1" dirty="0">
                <a:latin typeface="Times New Roman" panose="02020603050405020304" pitchFamily="18" charset="0"/>
                <a:cs typeface="Times New Roman" panose="02020603050405020304" pitchFamily="18" charset="0"/>
              </a:rPr>
              <a:t>distinct</a:t>
            </a:r>
            <a:r>
              <a:rPr lang="en-US" sz="5400" dirty="0">
                <a:latin typeface="Times New Roman" panose="02020603050405020304" pitchFamily="18" charset="0"/>
                <a:cs typeface="Times New Roman" panose="02020603050405020304" pitchFamily="18" charset="0"/>
              </a:rPr>
              <a:t> subsets if </a:t>
            </a:r>
            <a:r>
              <a:rPr lang="en-US" sz="5400" i="1" dirty="0">
                <a:latin typeface="Times New Roman" panose="02020603050405020304" pitchFamily="18" charset="0"/>
                <a:cs typeface="Times New Roman" panose="02020603050405020304" pitchFamily="18" charset="0"/>
              </a:rPr>
              <a:t>A</a:t>
            </a:r>
            <a:r>
              <a:rPr lang="en-US" sz="5400" dirty="0">
                <a:latin typeface="Times New Roman" panose="02020603050405020304" pitchFamily="18" charset="0"/>
                <a:cs typeface="Times New Roman" panose="02020603050405020304" pitchFamily="18" charset="0"/>
              </a:rPr>
              <a:t> that contain the element 3.  Let </a:t>
            </a:r>
            <a:r>
              <a:rPr lang="en-US" sz="5400" i="1" dirty="0">
                <a:latin typeface="Times New Roman" panose="02020603050405020304" pitchFamily="18" charset="0"/>
                <a:cs typeface="Times New Roman" panose="02020603050405020304" pitchFamily="18" charset="0"/>
              </a:rPr>
              <a:t>w</a:t>
            </a:r>
            <a:r>
              <a:rPr lang="en-US" sz="5400" dirty="0">
                <a:latin typeface="Times New Roman" panose="02020603050405020304" pitchFamily="18" charset="0"/>
                <a:cs typeface="Times New Roman" panose="02020603050405020304" pitchFamily="18" charset="0"/>
              </a:rPr>
              <a:t> be the number of distinct positive integral factors of 2015.  Find the product (</a:t>
            </a:r>
            <a:r>
              <a:rPr lang="en-US" sz="5400" i="1" dirty="0">
                <a:latin typeface="Times New Roman" panose="02020603050405020304" pitchFamily="18" charset="0"/>
                <a:cs typeface="Times New Roman" panose="02020603050405020304" pitchFamily="18" charset="0"/>
              </a:rPr>
              <a:t>kw</a:t>
            </a:r>
            <a:r>
              <a:rPr lang="en-US" sz="5400" dirty="0">
                <a:latin typeface="Times New Roman" panose="02020603050405020304" pitchFamily="18" charset="0"/>
                <a:cs typeface="Times New Roman" panose="02020603050405020304" pitchFamily="18" charset="0"/>
              </a:rPr>
              <a:t>).  </a:t>
            </a:r>
          </a:p>
          <a:p>
            <a:pPr marL="0" indent="0">
              <a:buNone/>
            </a:pPr>
            <a:endParaRPr lang="en-US" dirty="0"/>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spTree>
    <p:extLst>
      <p:ext uri="{BB962C8B-B14F-4D97-AF65-F5344CB8AC3E}">
        <p14:creationId xmlns:p14="http://schemas.microsoft.com/office/powerpoint/2010/main" val="365596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22" presetClass="entr" presetSubtype="8"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wipe(left)">
                                      <p:cBhvr>
                                        <p:cTn id="9" dur="180000"/>
                                        <p:tgtEl>
                                          <p:spTgt spid="4"/>
                                        </p:tgtEl>
                                      </p:cBhvr>
                                    </p:animEffect>
                                  </p:childTnLst>
                                </p:cTn>
                              </p:par>
                            </p:childTnLst>
                          </p:cTn>
                        </p:par>
                        <p:par>
                          <p:cTn id="10" fill="hold">
                            <p:stCondLst>
                              <p:cond delay="180000"/>
                            </p:stCondLst>
                            <p:childTnLst>
                              <p:par>
                                <p:cTn id="11" presetID="1" presetClass="mediacall" presetSubtype="0" fill="hold" nodeType="afterEffect">
                                  <p:stCondLst>
                                    <p:cond delay="0"/>
                                  </p:stCondLst>
                                  <p:childTnLst>
                                    <p:cmd type="call" cmd="playFrom(0.0)">
                                      <p:cBhvr>
                                        <p:cTn id="12"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3" fill="hold" display="0">
                  <p:stCondLst>
                    <p:cond delay="indefinite"/>
                  </p:stCondLst>
                  <p:endCondLst>
                    <p:cond evt="onStopAudio" delay="0">
                      <p:tgtEl>
                        <p:sldTgt/>
                      </p:tgtEl>
                    </p:cond>
                  </p:endCondLst>
                </p:cTn>
                <p:tgtEl>
                  <p:spTgt spid="6"/>
                </p:tgtEl>
              </p:cMediaNode>
            </p:audio>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6296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64</a:t>
            </a:r>
            <a:endParaRPr lang="en-US" sz="7200" dirty="0"/>
          </a:p>
        </p:txBody>
      </p:sp>
    </p:spTree>
    <p:extLst>
      <p:ext uri="{BB962C8B-B14F-4D97-AF65-F5344CB8AC3E}">
        <p14:creationId xmlns:p14="http://schemas.microsoft.com/office/powerpoint/2010/main" val="2535958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0"/>
            <a:ext cx="9139989" cy="1325563"/>
          </a:xfrm>
        </p:spPr>
        <p:txBody>
          <a:bodyPr>
            <a:normAutofit/>
          </a:bodyPr>
          <a:lstStyle/>
          <a:p>
            <a:r>
              <a:rPr lang="en-US" sz="5400" b="1" dirty="0" smtClean="0"/>
              <a:t>Question 2    (NO CALCULATORS)</a:t>
            </a:r>
            <a:endParaRPr lang="en-US" sz="5400" b="1" dirty="0"/>
          </a:p>
        </p:txBody>
      </p:sp>
      <p:sp>
        <p:nvSpPr>
          <p:cNvPr id="3" name="Content Placeholder 2"/>
          <p:cNvSpPr>
            <a:spLocks noGrp="1"/>
          </p:cNvSpPr>
          <p:nvPr>
            <p:ph idx="1"/>
          </p:nvPr>
        </p:nvSpPr>
        <p:spPr>
          <a:xfrm>
            <a:off x="657725" y="1665205"/>
            <a:ext cx="10956759" cy="3949532"/>
          </a:xfrm>
        </p:spPr>
        <p:txBody>
          <a:bodyPr>
            <a:normAutofit/>
          </a:bodyPr>
          <a:lstStyle/>
          <a:p>
            <a:pPr marL="0" indent="0">
              <a:spcBef>
                <a:spcPts val="1800"/>
              </a:spcBef>
              <a:buNone/>
            </a:pPr>
            <a:r>
              <a:rPr lang="en-US" sz="4400" dirty="0" smtClean="0">
                <a:latin typeface="Times New Roman" panose="02020603050405020304" pitchFamily="18" charset="0"/>
                <a:cs typeface="Times New Roman" panose="02020603050405020304" pitchFamily="18" charset="0"/>
              </a:rPr>
              <a:t>Let                       and let </a:t>
            </a:r>
            <a:r>
              <a:rPr lang="en-US" sz="4400" i="1" dirty="0">
                <a:latin typeface="Times New Roman" panose="02020603050405020304" pitchFamily="18" charset="0"/>
                <a:cs typeface="Times New Roman" panose="02020603050405020304" pitchFamily="18" charset="0"/>
              </a:rPr>
              <a:t>k</a:t>
            </a:r>
            <a:r>
              <a:rPr lang="en-US" sz="4400" dirty="0">
                <a:latin typeface="Times New Roman" panose="02020603050405020304" pitchFamily="18" charset="0"/>
                <a:cs typeface="Times New Roman" panose="02020603050405020304" pitchFamily="18" charset="0"/>
              </a:rPr>
              <a:t> be the </a:t>
            </a:r>
            <a:r>
              <a:rPr lang="en-US" sz="4400" dirty="0" smtClean="0">
                <a:latin typeface="Times New Roman" panose="02020603050405020304" pitchFamily="18" charset="0"/>
                <a:cs typeface="Times New Roman" panose="02020603050405020304" pitchFamily="18" charset="0"/>
              </a:rPr>
              <a:t>probability</a:t>
            </a:r>
          </a:p>
          <a:p>
            <a:pPr marL="0" indent="0">
              <a:spcBef>
                <a:spcPts val="1800"/>
              </a:spcBef>
              <a:buNone/>
            </a:pPr>
            <a:r>
              <a:rPr lang="en-US" sz="4400" dirty="0" smtClean="0">
                <a:latin typeface="Times New Roman" panose="02020603050405020304" pitchFamily="18" charset="0"/>
                <a:cs typeface="Times New Roman" panose="02020603050405020304" pitchFamily="18" charset="0"/>
              </a:rPr>
              <a:t>that </a:t>
            </a:r>
            <a:r>
              <a:rPr lang="en-US" sz="4400" dirty="0">
                <a:latin typeface="Times New Roman" panose="02020603050405020304" pitchFamily="18" charset="0"/>
                <a:cs typeface="Times New Roman" panose="02020603050405020304" pitchFamily="18" charset="0"/>
              </a:rPr>
              <a:t>the sum of the two top faces is six when randomly throwing two fair 6-sided dice (the faces of each die are labeled with the values </a:t>
            </a:r>
            <a:r>
              <a:rPr lang="en-US" sz="4400" dirty="0" smtClean="0">
                <a:latin typeface="Times New Roman" panose="02020603050405020304" pitchFamily="18" charset="0"/>
                <a:cs typeface="Times New Roman" panose="02020603050405020304" pitchFamily="18" charset="0"/>
              </a:rPr>
              <a:t>   1</a:t>
            </a:r>
            <a:r>
              <a:rPr lang="en-US" sz="4400" dirty="0">
                <a:latin typeface="Times New Roman" panose="02020603050405020304" pitchFamily="18" charset="0"/>
                <a:cs typeface="Times New Roman" panose="02020603050405020304" pitchFamily="18" charset="0"/>
              </a:rPr>
              <a:t>, 2, 3, 4, 5, 6).  Find the product (</a:t>
            </a:r>
            <a:r>
              <a:rPr lang="en-US" sz="4400" i="1" dirty="0">
                <a:latin typeface="Times New Roman" panose="02020603050405020304" pitchFamily="18" charset="0"/>
                <a:cs typeface="Times New Roman" panose="02020603050405020304" pitchFamily="18" charset="0"/>
              </a:rPr>
              <a:t>kw</a:t>
            </a:r>
            <a:r>
              <a:rPr lang="en-US" sz="4400" dirty="0">
                <a:latin typeface="Times New Roman" panose="02020603050405020304" pitchFamily="18" charset="0"/>
                <a:cs typeface="Times New Roman" panose="02020603050405020304" pitchFamily="18" charset="0"/>
              </a:rPr>
              <a:t>).</a:t>
            </a:r>
          </a:p>
        </p:txBody>
      </p:sp>
      <p:sp>
        <p:nvSpPr>
          <p:cNvPr id="4" name="Rectangle 3"/>
          <p:cNvSpPr>
            <a:spLocks noChangeArrowheads="1"/>
          </p:cNvSpPr>
          <p:nvPr/>
        </p:nvSpPr>
        <p:spPr bwMode="auto">
          <a:xfrm>
            <a:off x="1232651" y="5828172"/>
            <a:ext cx="9643895" cy="572628"/>
          </a:xfrm>
          <a:prstGeom prst="rect">
            <a:avLst/>
          </a:prstGeom>
          <a:gradFill rotWithShape="1">
            <a:gsLst>
              <a:gs pos="62000">
                <a:schemeClr val="accent6">
                  <a:lumMod val="60000"/>
                  <a:lumOff val="40000"/>
                </a:schemeClr>
              </a:gs>
              <a:gs pos="0">
                <a:schemeClr val="accent6">
                  <a:lumMod val="40000"/>
                  <a:lumOff val="60000"/>
                </a:schemeClr>
              </a:gs>
              <a:gs pos="66000">
                <a:schemeClr val="accent4">
                  <a:lumMod val="60000"/>
                  <a:lumOff val="40000"/>
                </a:schemeClr>
              </a:gs>
              <a:gs pos="100000">
                <a:srgbClr val="FF3300"/>
              </a:gs>
            </a:gsLst>
            <a:lin ang="0" scaled="1"/>
          </a:gradFill>
          <a:ln w="28575">
            <a:noFill/>
            <a:miter lim="800000"/>
            <a:headEnd/>
            <a:tailEnd/>
          </a:ln>
          <a:effectLst/>
        </p:spPr>
        <p:txBody>
          <a:bodyPr wrap="none" anchor="ctr"/>
          <a:lstStyle/>
          <a:p>
            <a:endParaRPr lang="en-GB"/>
          </a:p>
        </p:txBody>
      </p:sp>
      <p:pic>
        <p:nvPicPr>
          <p:cNvPr id="6" name="10306_1369836277">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157678" y="5828172"/>
            <a:ext cx="609600" cy="609600"/>
          </a:xfrm>
          <a:prstGeom prst="rect">
            <a:avLst/>
          </a:prstGeom>
        </p:spPr>
      </p:pic>
      <p:pic>
        <p:nvPicPr>
          <p:cNvPr id="11" name="Picture 10"/>
          <p:cNvPicPr>
            <a:picLocks noChangeAspect="1"/>
          </p:cNvPicPr>
          <p:nvPr/>
        </p:nvPicPr>
        <p:blipFill>
          <a:blip r:embed="rId5"/>
          <a:stretch>
            <a:fillRect/>
          </a:stretch>
        </p:blipFill>
        <p:spPr>
          <a:xfrm>
            <a:off x="1523999" y="1388559"/>
            <a:ext cx="3133726" cy="1309865"/>
          </a:xfrm>
          <a:prstGeom prst="rect">
            <a:avLst/>
          </a:prstGeom>
        </p:spPr>
      </p:pic>
    </p:spTree>
    <p:extLst>
      <p:ext uri="{BB962C8B-B14F-4D97-AF65-F5344CB8AC3E}">
        <p14:creationId xmlns:p14="http://schemas.microsoft.com/office/powerpoint/2010/main" val="171355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22" presetClass="entr" presetSubtype="8"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80000"/>
                                        <p:tgtEl>
                                          <p:spTgt spid="4"/>
                                        </p:tgtEl>
                                      </p:cBhvr>
                                    </p:animEffect>
                                  </p:childTnLst>
                                </p:cTn>
                              </p:par>
                            </p:childTnLst>
                          </p:cTn>
                        </p:par>
                        <p:par>
                          <p:cTn id="14" fill="hold">
                            <p:stCondLst>
                              <p:cond delay="180000"/>
                            </p:stCondLst>
                            <p:childTnLst>
                              <p:par>
                                <p:cTn id="15" presetID="1" presetClass="mediacall" presetSubtype="0" fill="hold" nodeType="afterEffect">
                                  <p:stCondLst>
                                    <p:cond delay="0"/>
                                  </p:stCondLst>
                                  <p:childTnLst>
                                    <p:cmd type="call" cmd="playFrom(0.0)">
                                      <p:cBhvr>
                                        <p:cTn id="16" dur="35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7" fill="hold" display="0">
                  <p:stCondLst>
                    <p:cond delay="indefinite"/>
                  </p:stCondLst>
                  <p:endCondLst>
                    <p:cond evt="onStopAudio" delay="0">
                      <p:tgtEl>
                        <p:sldTgt/>
                      </p:tgtEl>
                    </p:cond>
                  </p:endCondLst>
                </p:cTn>
                <p:tgtEl>
                  <p:spTgt spid="6"/>
                </p:tgtEl>
              </p:cMediaNode>
            </p:audio>
          </p:childTnLst>
        </p:cTn>
      </p:par>
    </p:tnLst>
    <p:bldLst>
      <p:bldP spid="3" grpId="0"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9382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 (Answer)</a:t>
            </a:r>
            <a:endParaRPr lang="en-US" dirty="0"/>
          </a:p>
        </p:txBody>
      </p:sp>
      <p:sp>
        <p:nvSpPr>
          <p:cNvPr id="3" name="Content Placeholder 2"/>
          <p:cNvSpPr>
            <a:spLocks noGrp="1"/>
          </p:cNvSpPr>
          <p:nvPr>
            <p:ph idx="1"/>
          </p:nvPr>
        </p:nvSpPr>
        <p:spPr/>
        <p:txBody>
          <a:bodyPr>
            <a:normAutofit/>
          </a:bodyPr>
          <a:lstStyle/>
          <a:p>
            <a:pPr marL="0" indent="0">
              <a:buNone/>
            </a:pPr>
            <a:r>
              <a:rPr lang="en-US" sz="7200" dirty="0" smtClean="0"/>
              <a:t>50</a:t>
            </a:r>
            <a:endParaRPr lang="en-US" sz="7200" dirty="0"/>
          </a:p>
        </p:txBody>
      </p:sp>
    </p:spTree>
    <p:extLst>
      <p:ext uri="{BB962C8B-B14F-4D97-AF65-F5344CB8AC3E}">
        <p14:creationId xmlns:p14="http://schemas.microsoft.com/office/powerpoint/2010/main" val="3481915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672</Words>
  <Application>Microsoft Office PowerPoint</Application>
  <PresentationFormat>Widescreen</PresentationFormat>
  <Paragraphs>72</Paragraphs>
  <Slides>34</Slides>
  <Notes>0</Notes>
  <HiddenSlides>0</HiddenSlides>
  <MMClips>11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Office Theme</vt:lpstr>
      <vt:lpstr>2015 John O’Bryan  Mathematics Contest </vt:lpstr>
      <vt:lpstr>Basic Rules</vt:lpstr>
      <vt:lpstr>PowerPoint Presentation</vt:lpstr>
      <vt:lpstr>Question 1    (NO CALCULATORS)</vt:lpstr>
      <vt:lpstr>PowerPoint Presentation</vt:lpstr>
      <vt:lpstr>Question 1 (Answer)</vt:lpstr>
      <vt:lpstr>Question 2    (NO CALCULATORS)</vt:lpstr>
      <vt:lpstr>PowerPoint Presentation</vt:lpstr>
      <vt:lpstr>Question 2 (Answer)</vt:lpstr>
      <vt:lpstr>Question 3    (NO CALCULATORS)</vt:lpstr>
      <vt:lpstr>PowerPoint Presentation</vt:lpstr>
      <vt:lpstr>Question 3 (Answer)</vt:lpstr>
      <vt:lpstr>Question 4    (NO CALCULATORS)</vt:lpstr>
      <vt:lpstr>PowerPoint Presentation</vt:lpstr>
      <vt:lpstr>Question 1 (Answer)</vt:lpstr>
      <vt:lpstr>Question 5    (CALCULATORS ALLOWED)</vt:lpstr>
      <vt:lpstr>PowerPoint Presentation</vt:lpstr>
      <vt:lpstr>Question 5 (Answer)</vt:lpstr>
      <vt:lpstr>Question 6    (CALCULATORS ALLOWED)</vt:lpstr>
      <vt:lpstr>PowerPoint Presentation</vt:lpstr>
      <vt:lpstr>Question 6 (Answer)</vt:lpstr>
      <vt:lpstr>Question 7    (CALCULATORS ALLOWED)</vt:lpstr>
      <vt:lpstr>PowerPoint Presentation</vt:lpstr>
      <vt:lpstr>Question 7 (Answer)</vt:lpstr>
      <vt:lpstr>PowerPoint Presentation</vt:lpstr>
      <vt:lpstr>Question 8    (CALCULATORS ALLOWED)</vt:lpstr>
      <vt:lpstr>PowerPoint Presentation</vt:lpstr>
      <vt:lpstr>Question 8 (Answer)</vt:lpstr>
      <vt:lpstr>Tiebreaker 1 (CALCULATORS ALLOWED)</vt:lpstr>
      <vt:lpstr>PowerPoint Presentation</vt:lpstr>
      <vt:lpstr>Question T1 (Answer)</vt:lpstr>
      <vt:lpstr>Tiebreaker 2 (CALCULATORS ALLOWED)</vt:lpstr>
      <vt:lpstr>PowerPoint Presentation</vt:lpstr>
      <vt:lpstr>Question 10 (Answer)</vt:lpstr>
    </vt:vector>
  </TitlesOfParts>
  <Company>NKU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O’Bryan Mathematics Contest Two-Person Speed Competition</dc:title>
  <dc:creator>Joseph Nolan</dc:creator>
  <cp:lastModifiedBy>Joseph Nolan</cp:lastModifiedBy>
  <cp:revision>13</cp:revision>
  <dcterms:created xsi:type="dcterms:W3CDTF">2015-11-12T22:01:53Z</dcterms:created>
  <dcterms:modified xsi:type="dcterms:W3CDTF">2015-12-02T18:22:41Z</dcterms:modified>
</cp:coreProperties>
</file>